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98" r:id="rId3"/>
    <p:sldId id="299" r:id="rId4"/>
    <p:sldId id="300" r:id="rId5"/>
    <p:sldId id="301" r:id="rId6"/>
    <p:sldId id="308" r:id="rId7"/>
    <p:sldId id="302" r:id="rId8"/>
    <p:sldId id="303" r:id="rId9"/>
    <p:sldId id="304" r:id="rId10"/>
    <p:sldId id="282" r:id="rId11"/>
    <p:sldId id="306" r:id="rId12"/>
    <p:sldId id="310" r:id="rId13"/>
    <p:sldId id="305" r:id="rId14"/>
    <p:sldId id="309" r:id="rId15"/>
    <p:sldId id="283" r:id="rId16"/>
    <p:sldId id="284" r:id="rId17"/>
    <p:sldId id="307" r:id="rId18"/>
    <p:sldId id="293" r:id="rId19"/>
    <p:sldId id="294" r:id="rId20"/>
    <p:sldId id="290" r:id="rId21"/>
    <p:sldId id="292" r:id="rId22"/>
    <p:sldId id="277" r:id="rId23"/>
    <p:sldId id="285" r:id="rId24"/>
    <p:sldId id="286" r:id="rId25"/>
    <p:sldId id="287" r:id="rId26"/>
  </p:sldIdLst>
  <p:sldSz cx="12192000" cy="6858000"/>
  <p:notesSz cx="6888163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es Baars" initials="KB" lastIdx="0" clrIdx="0">
    <p:extLst>
      <p:ext uri="{19B8F6BF-5375-455C-9EA6-DF929625EA0E}">
        <p15:presenceInfo xmlns:p15="http://schemas.microsoft.com/office/powerpoint/2012/main" userId="9a7a41364f95f1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Stijl, gemiddeld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Stijl, gemiddeld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Stijl, licht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46ED699C-2433-4242-9652-2A671D38DBBB}" type="datetimeFigureOut">
              <a:rPr lang="nl-NL" smtClean="0"/>
              <a:t>28-11-2020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FA4AE30B-386D-4ADA-9C66-9A65439A75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7710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AE30B-386D-4ADA-9C66-9A65439A753C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0485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AE30B-386D-4ADA-9C66-9A65439A753C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9368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68913-D465-4111-974A-001606546CC4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8391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A1E15-7A00-425F-A5B4-F76A21D6666C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3237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AEF7-83D3-4145-B468-E332C2497257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2692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418" y="1697195"/>
            <a:ext cx="11275382" cy="4843307"/>
          </a:xfrm>
          <a:prstGeom prst="rect">
            <a:avLst/>
          </a:prstGeom>
        </p:spPr>
        <p:txBody>
          <a:bodyPr/>
          <a:lstStyle>
            <a:lvl1pPr marL="228602" indent="-228602">
              <a:buFont typeface="Wingdings" panose="05000000000000000000" pitchFamily="2" charset="2"/>
              <a:buChar char="§"/>
              <a:defRPr sz="254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4" indent="-228602">
              <a:buFont typeface="Wingdings" panose="05000000000000000000" pitchFamily="2" charset="2"/>
              <a:buChar char="§"/>
              <a:defRPr sz="2177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8" indent="-228602">
              <a:buFont typeface="Wingdings" panose="05000000000000000000" pitchFamily="2" charset="2"/>
              <a:buChar char="§"/>
              <a:defRPr sz="1814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10" indent="-228602">
              <a:buFont typeface="Wingdings" panose="05000000000000000000" pitchFamily="2" charset="2"/>
              <a:buChar char="§"/>
              <a:defRPr sz="1452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13" indent="-228602">
              <a:buFont typeface="Wingdings" panose="05000000000000000000" pitchFamily="2" charset="2"/>
              <a:buChar char="§"/>
              <a:defRPr sz="1089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noProof="1"/>
              <a:t>Click to edit Master text styles</a:t>
            </a:r>
          </a:p>
          <a:p>
            <a:pPr lvl="1"/>
            <a:r>
              <a:rPr lang="nl-NL" noProof="1"/>
              <a:t>Second level</a:t>
            </a:r>
          </a:p>
          <a:p>
            <a:pPr lvl="2"/>
            <a:r>
              <a:rPr lang="nl-NL" noProof="1"/>
              <a:t>Third level</a:t>
            </a:r>
          </a:p>
          <a:p>
            <a:pPr lvl="3"/>
            <a:r>
              <a:rPr lang="nl-NL" noProof="1"/>
              <a:t>Fourth level</a:t>
            </a:r>
          </a:p>
          <a:p>
            <a:pPr lvl="4"/>
            <a:r>
              <a:rPr lang="nl-NL" noProof="1"/>
              <a:t>Fifth level</a:t>
            </a:r>
          </a:p>
        </p:txBody>
      </p:sp>
      <p:sp>
        <p:nvSpPr>
          <p:cNvPr id="28" name="Title 27"/>
          <p:cNvSpPr>
            <a:spLocks noGrp="1"/>
          </p:cNvSpPr>
          <p:nvPr>
            <p:ph type="title"/>
          </p:nvPr>
        </p:nvSpPr>
        <p:spPr>
          <a:xfrm>
            <a:off x="467418" y="848597"/>
            <a:ext cx="11275382" cy="538866"/>
          </a:xfrm>
          <a:prstGeom prst="rect">
            <a:avLst/>
          </a:prstGeom>
        </p:spPr>
        <p:txBody>
          <a:bodyPr/>
          <a:lstStyle>
            <a:lvl1pPr>
              <a:defRPr sz="3629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E1F286B-6931-4970-A20C-B3631346A551}"/>
              </a:ext>
            </a:extLst>
          </p:cNvPr>
          <p:cNvSpPr/>
          <p:nvPr userDrawn="1"/>
        </p:nvSpPr>
        <p:spPr>
          <a:xfrm>
            <a:off x="1" y="-1"/>
            <a:ext cx="12192000" cy="538866"/>
          </a:xfrm>
          <a:prstGeom prst="rect">
            <a:avLst/>
          </a:prstGeom>
          <a:solidFill>
            <a:srgbClr val="59B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33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E295C15-9F21-4D31-8657-FCE562A32A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8118" y="9466"/>
            <a:ext cx="1475763" cy="52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66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C1F12-C27E-4659-B1DF-CAB8A92782D5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8366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46A69-2177-4501-84E0-D2143388E480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4344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06E-7955-47A7-94C1-9D0DF3E9A56D}" type="datetime1">
              <a:rPr lang="nl-NL" smtClean="0"/>
              <a:t>28-11-2020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8860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BFB46-0E7E-4ACC-B23A-84825313E815}" type="datetime1">
              <a:rPr lang="nl-NL" smtClean="0"/>
              <a:t>28-11-2020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6964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3BEAD-85B2-4B04-A3E9-D95A49BC29A4}" type="datetime1">
              <a:rPr lang="nl-NL" smtClean="0"/>
              <a:t>28-11-2020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972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9D277-8854-4787-989E-C3E1264AAB88}" type="datetime1">
              <a:rPr lang="nl-NL" smtClean="0"/>
              <a:t>28-11-2020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856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D5BB3-FB5F-42FA-AD16-A481FA6CF4E4}" type="datetime1">
              <a:rPr lang="nl-NL" smtClean="0"/>
              <a:t>28-11-2020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835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A10C9-2F5C-4C19-BA3D-0EB36D653853}" type="datetime1">
              <a:rPr lang="nl-NL" smtClean="0"/>
              <a:t>28-11-2020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8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78597-EF36-4396-991A-C0E23AF6FABB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6A4A3-16EE-4FB6-9A39-2A778A5BD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5373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3999" y="2672179"/>
            <a:ext cx="4859046" cy="837784"/>
          </a:xfrm>
        </p:spPr>
        <p:txBody>
          <a:bodyPr>
            <a:normAutofit fontScale="90000"/>
          </a:bodyPr>
          <a:lstStyle/>
          <a:p>
            <a:pPr algn="l"/>
            <a:r>
              <a:rPr lang="nl-NL" sz="2400" b="1" dirty="0" smtClean="0"/>
              <a:t>Verduurzaming als versneller voor inlopen achterstallig groot onderhoud</a:t>
            </a:r>
            <a:br>
              <a:rPr lang="nl-NL" sz="2400" b="1" dirty="0" smtClean="0"/>
            </a:br>
            <a:endParaRPr lang="nl-NL" sz="2400" b="1" dirty="0"/>
          </a:p>
        </p:txBody>
      </p:sp>
      <p:pic>
        <p:nvPicPr>
          <p:cNvPr id="4" name="Afbeelding 3"/>
          <p:cNvPicPr/>
          <p:nvPr/>
        </p:nvPicPr>
        <p:blipFill>
          <a:blip r:embed="rId3"/>
          <a:stretch>
            <a:fillRect/>
          </a:stretch>
        </p:blipFill>
        <p:spPr>
          <a:xfrm>
            <a:off x="6889659" y="2051893"/>
            <a:ext cx="3117850" cy="2078355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610C7-9B41-474C-B29A-43F700000BF3}" type="datetime1">
              <a:rPr lang="nl-NL" smtClean="0"/>
              <a:t>28-11-2020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1</a:t>
            </a:fld>
            <a:endParaRPr lang="nl-NL"/>
          </a:p>
        </p:txBody>
      </p:sp>
      <p:sp>
        <p:nvSpPr>
          <p:cNvPr id="7" name="Tekstvak 6"/>
          <p:cNvSpPr txBox="1"/>
          <p:nvPr/>
        </p:nvSpPr>
        <p:spPr>
          <a:xfrm>
            <a:off x="6889659" y="4856085"/>
            <a:ext cx="3320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/>
              <a:t>Presentatie Kees Baars</a:t>
            </a:r>
          </a:p>
          <a:p>
            <a:r>
              <a:rPr lang="nl-NL" sz="1600" b="1" dirty="0" smtClean="0"/>
              <a:t>Webinar Verduurzaming VVE010</a:t>
            </a:r>
          </a:p>
          <a:p>
            <a:r>
              <a:rPr lang="nl-NL" sz="1600" b="1" dirty="0" smtClean="0"/>
              <a:t>21 november 2020</a:t>
            </a:r>
            <a:endParaRPr lang="nl-NL" sz="1600" b="1" dirty="0"/>
          </a:p>
        </p:txBody>
      </p:sp>
    </p:spTree>
    <p:extLst>
      <p:ext uri="{BB962C8B-B14F-4D97-AF65-F5344CB8AC3E}">
        <p14:creationId xmlns:p14="http://schemas.microsoft.com/office/powerpoint/2010/main" val="1376886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/>
              <a:t>Keuze 15 of 20 jarige NEF lening</a:t>
            </a:r>
            <a:endParaRPr lang="nl-NL" sz="2400" b="1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087B8-BFA9-44B8-A94E-3135625CE61C}" type="datetime1">
              <a:rPr lang="nl-NL" smtClean="0"/>
              <a:t>28-11-2020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10</a:t>
            </a:fld>
            <a:endParaRPr lang="nl-NL"/>
          </a:p>
        </p:txBody>
      </p:sp>
      <p:pic>
        <p:nvPicPr>
          <p:cNvPr id="9" name="Afbeelding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443" y="1690688"/>
            <a:ext cx="8149700" cy="405934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IJL-LINKS 7"/>
          <p:cNvSpPr/>
          <p:nvPr/>
        </p:nvSpPr>
        <p:spPr>
          <a:xfrm rot="20412244">
            <a:off x="9960063" y="4537221"/>
            <a:ext cx="548031" cy="127598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/>
          <p:cNvSpPr txBox="1"/>
          <p:nvPr/>
        </p:nvSpPr>
        <p:spPr>
          <a:xfrm>
            <a:off x="10602224" y="4316139"/>
            <a:ext cx="15031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/>
              <a:t>Toename woonlasten nog weer lager</a:t>
            </a:r>
          </a:p>
          <a:p>
            <a:r>
              <a:rPr lang="nl-NL" sz="1600" b="1" dirty="0" smtClean="0"/>
              <a:t>(€ 33 </a:t>
            </a:r>
            <a:r>
              <a:rPr lang="nl-NL" sz="1600" b="1" dirty="0" err="1" smtClean="0"/>
              <a:t>ipv</a:t>
            </a:r>
            <a:r>
              <a:rPr lang="nl-NL" sz="1600" b="1" dirty="0" smtClean="0"/>
              <a:t> € 56)</a:t>
            </a:r>
            <a:endParaRPr lang="nl-NL" b="1" dirty="0"/>
          </a:p>
        </p:txBody>
      </p:sp>
      <p:sp>
        <p:nvSpPr>
          <p:cNvPr id="12" name="Tekstvak 11"/>
          <p:cNvSpPr txBox="1"/>
          <p:nvPr/>
        </p:nvSpPr>
        <p:spPr>
          <a:xfrm rot="1019341">
            <a:off x="9313750" y="392722"/>
            <a:ext cx="1806434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b="1" dirty="0" smtClean="0"/>
              <a:t>Vier fundamentele keuzes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401979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err="1" smtClean="0"/>
              <a:t>Lessons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learned</a:t>
            </a:r>
            <a:endParaRPr lang="nl-NL" sz="2400" b="1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8F513-4D44-4A1C-A1B6-4D953FD3BC17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11</a:t>
            </a:fld>
            <a:endParaRPr lang="nl-NL"/>
          </a:p>
        </p:txBody>
      </p:sp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308656"/>
              </p:ext>
            </p:extLst>
          </p:nvPr>
        </p:nvGraphicFramePr>
        <p:xfrm>
          <a:off x="2072196" y="1593034"/>
          <a:ext cx="7559335" cy="4607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55933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1600" b="1" dirty="0" smtClean="0">
                          <a:solidFill>
                            <a:schemeClr val="tx1"/>
                          </a:solidFill>
                        </a:rPr>
                        <a:t>Belangrijke succesfactoren</a:t>
                      </a:r>
                      <a:endParaRPr lang="nl-NL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dirty="0" smtClean="0"/>
                        <a:t>Het is belangrijk dat een of meer </a:t>
                      </a:r>
                      <a:r>
                        <a:rPr lang="nl-NL" sz="1600" b="1" u="sng" dirty="0" smtClean="0"/>
                        <a:t>mensen met energie </a:t>
                      </a:r>
                      <a:r>
                        <a:rPr lang="nl-NL" sz="1600" b="1" dirty="0" smtClean="0"/>
                        <a:t>de kar trekken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dirty="0" smtClean="0"/>
                        <a:t>In ons geval was ik dat vooral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u="sng" baseline="0" dirty="0" smtClean="0"/>
                        <a:t>Maak gebruik </a:t>
                      </a:r>
                      <a:r>
                        <a:rPr lang="nl-NL" sz="1600" b="1" baseline="0" dirty="0" smtClean="0"/>
                        <a:t>van ondersteuning van </a:t>
                      </a:r>
                      <a:r>
                        <a:rPr lang="nl-NL" sz="1600" b="1" u="sng" baseline="0" dirty="0" smtClean="0"/>
                        <a:t>VVE010</a:t>
                      </a:r>
                      <a:r>
                        <a:rPr lang="nl-NL" sz="1600" b="1" baseline="0" dirty="0" smtClean="0"/>
                        <a:t>, het </a:t>
                      </a:r>
                      <a:r>
                        <a:rPr lang="nl-NL" sz="1600" b="1" u="sng" baseline="0" dirty="0" smtClean="0"/>
                        <a:t>NEF</a:t>
                      </a:r>
                      <a:r>
                        <a:rPr lang="nl-NL" sz="1600" b="1" baseline="0" dirty="0" smtClean="0"/>
                        <a:t> en de eigen </a:t>
                      </a:r>
                      <a:r>
                        <a:rPr lang="nl-NL" sz="1600" b="1" u="sng" baseline="0" dirty="0" smtClean="0"/>
                        <a:t>beheerder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VVE010 stelde een team beschikbaar voor de planfase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Stel een </a:t>
                      </a:r>
                      <a:r>
                        <a:rPr lang="nl-NL" sz="1600" b="1" u="sng" baseline="0" dirty="0" smtClean="0"/>
                        <a:t>goed team </a:t>
                      </a:r>
                      <a:r>
                        <a:rPr lang="nl-NL" sz="1600" b="1" baseline="0" dirty="0" smtClean="0"/>
                        <a:t>samen voor zowel de planfase als de uitvoeringsfase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We hadden ontzettend veel hulp van de energie adviseur van VVE010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Bij de uitvoering hebben we professionele ondersteuning gehad van bouwadviseur van onze beheerder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Heb </a:t>
                      </a:r>
                      <a:r>
                        <a:rPr lang="nl-NL" sz="1600" b="1" u="sng" baseline="0" dirty="0" smtClean="0"/>
                        <a:t>persoonlijk contact </a:t>
                      </a:r>
                      <a:r>
                        <a:rPr lang="nl-NL" sz="1600" b="1" baseline="0" dirty="0" smtClean="0"/>
                        <a:t>met de diverse eigenaren, luister naar wat ze zeggen, neem mee wat waardevol is en los terechte kritiek op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Realiseer je dat mensen vaak denken in termen van “</a:t>
                      </a:r>
                      <a:r>
                        <a:rPr lang="nl-NL" sz="1600" b="1" u="sng" baseline="0" dirty="0" smtClean="0"/>
                        <a:t>wat word ik er beter van</a:t>
                      </a:r>
                      <a:r>
                        <a:rPr lang="nl-NL" sz="1600" b="1" baseline="0" dirty="0" smtClean="0"/>
                        <a:t>?” en dat is hun goed recht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u="sng" baseline="0" dirty="0" smtClean="0"/>
                        <a:t>Mobiliseer</a:t>
                      </a:r>
                      <a:r>
                        <a:rPr lang="nl-NL" sz="1600" b="1" baseline="0" dirty="0" smtClean="0"/>
                        <a:t> de afzonderlijke </a:t>
                      </a:r>
                      <a:r>
                        <a:rPr lang="nl-NL" sz="1600" b="1" u="sng" baseline="0" dirty="0" smtClean="0"/>
                        <a:t>leden</a:t>
                      </a:r>
                      <a:r>
                        <a:rPr lang="nl-NL" sz="1600" b="1" baseline="0" dirty="0" smtClean="0"/>
                        <a:t> voorafgaand de vergaderingen zodat er goede opkomst is en pijnpunten al zijn besproken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Stuur het geheel </a:t>
                      </a:r>
                      <a:r>
                        <a:rPr lang="nl-NL" sz="1600" b="1" u="sng" baseline="0" dirty="0" smtClean="0"/>
                        <a:t>projectmatig</a:t>
                      </a:r>
                      <a:r>
                        <a:rPr lang="nl-NL" sz="1600" b="1" baseline="0" dirty="0" smtClean="0"/>
                        <a:t> aan met duidelijke mijlpalen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u="sng" baseline="0" dirty="0" smtClean="0"/>
                        <a:t>Houd</a:t>
                      </a:r>
                      <a:r>
                        <a:rPr lang="nl-NL" sz="1600" b="1" baseline="0" dirty="0" smtClean="0"/>
                        <a:t> vooral </a:t>
                      </a:r>
                      <a:r>
                        <a:rPr lang="nl-NL" sz="1600" b="1" u="sng" baseline="0" dirty="0" smtClean="0"/>
                        <a:t>vol</a:t>
                      </a:r>
                      <a:r>
                        <a:rPr lang="nl-NL" sz="1600" b="1" baseline="0" dirty="0" smtClean="0"/>
                        <a:t> als het even tegen zit!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endParaRPr lang="nl-NL" sz="1600" b="1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091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3BEAD-85B2-4B04-A3E9-D95A49BC29A4}" type="datetime1">
              <a:rPr lang="nl-NL" smtClean="0"/>
              <a:t>28-11-2020</a:t>
            </a:fld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12</a:t>
            </a:fld>
            <a:endParaRPr lang="nl-NL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361540"/>
              </p:ext>
            </p:extLst>
          </p:nvPr>
        </p:nvGraphicFramePr>
        <p:xfrm>
          <a:off x="3079565" y="2282136"/>
          <a:ext cx="6126579" cy="201168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6126579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3600" b="1" dirty="0" smtClean="0"/>
                        <a:t>Dank u wel voor uw aandacht</a:t>
                      </a:r>
                      <a:br>
                        <a:rPr lang="nl-NL" sz="3600" b="1" dirty="0" smtClean="0"/>
                      </a:br>
                      <a:r>
                        <a:rPr lang="nl-NL" sz="3600" b="1" dirty="0" smtClean="0"/>
                        <a:t>en</a:t>
                      </a:r>
                      <a:br>
                        <a:rPr lang="nl-NL" sz="3600" b="1" dirty="0" smtClean="0"/>
                      </a:br>
                      <a:r>
                        <a:rPr lang="nl-NL" sz="3600" b="1" dirty="0" smtClean="0"/>
                        <a:t>Succes in uw eigen VVE</a:t>
                      </a:r>
                    </a:p>
                    <a:p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4393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625136" y="18299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2400" b="1" dirty="0" smtClean="0"/>
              <a:t>Bijlagen </a:t>
            </a:r>
            <a:endParaRPr lang="nl-NL" sz="2400" b="1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37D78-6E11-433A-98E3-B4AD1DDA0892}" type="datetime1">
              <a:rPr lang="nl-NL" smtClean="0"/>
              <a:t>28-11-2020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5739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/>
              <a:t>Combiketel logische stap? …   </a:t>
            </a:r>
            <a:r>
              <a:rPr lang="nl-NL" sz="3200" b="1" dirty="0" smtClean="0"/>
              <a:t>JA!</a:t>
            </a:r>
            <a:endParaRPr lang="nl-NL" sz="3200" b="1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3249226" y="1825625"/>
            <a:ext cx="8104573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nl-NL" sz="1800" b="1" dirty="0" smtClean="0"/>
          </a:p>
          <a:p>
            <a:pPr lvl="1"/>
            <a:endParaRPr lang="nl-NL" sz="18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7F05-8375-419B-A63A-377800982DE7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14</a:t>
            </a:fld>
            <a:endParaRPr lang="nl-NL"/>
          </a:p>
        </p:txBody>
      </p:sp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355370"/>
              </p:ext>
            </p:extLst>
          </p:nvPr>
        </p:nvGraphicFramePr>
        <p:xfrm>
          <a:off x="2209800" y="1603217"/>
          <a:ext cx="8128000" cy="466344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8128000"/>
              </a:tblGrid>
              <a:tr h="230506">
                <a:tc>
                  <a:txBody>
                    <a:bodyPr/>
                    <a:lstStyle/>
                    <a:p>
                      <a:r>
                        <a:rPr lang="nl-NL" sz="1800" b="1" dirty="0" smtClean="0">
                          <a:solidFill>
                            <a:schemeClr val="tx1"/>
                          </a:solidFill>
                        </a:rPr>
                        <a:t>Lijkt tegendraads aan verduurzaming</a:t>
                      </a:r>
                    </a:p>
                    <a:p>
                      <a:pPr lvl="1"/>
                      <a:r>
                        <a:rPr lang="nl-NL" sz="1800" b="1" dirty="0" smtClean="0">
                          <a:solidFill>
                            <a:schemeClr val="tx1"/>
                          </a:solidFill>
                        </a:rPr>
                        <a:t>Stadsverwarming is immers duurzamer</a:t>
                      </a:r>
                    </a:p>
                    <a:p>
                      <a:pPr lvl="1"/>
                      <a:r>
                        <a:rPr lang="nl-NL" sz="1800" b="1" dirty="0" smtClean="0">
                          <a:solidFill>
                            <a:schemeClr val="tx1"/>
                          </a:solidFill>
                        </a:rPr>
                        <a:t>Of ook niet?? als je de vervuilende achterliggende industrie meeweegt??</a:t>
                      </a:r>
                    </a:p>
                    <a:p>
                      <a:pPr lvl="1"/>
                      <a:endParaRPr lang="nl-NL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b="1" dirty="0" smtClean="0"/>
                        <a:t>Korte termijn voordelen:</a:t>
                      </a:r>
                    </a:p>
                    <a:p>
                      <a:pPr lvl="1"/>
                      <a:r>
                        <a:rPr lang="nl-NL" sz="1800" b="1" dirty="0" smtClean="0"/>
                        <a:t>De laagste woonlasten per maand</a:t>
                      </a:r>
                    </a:p>
                    <a:p>
                      <a:pPr lvl="1"/>
                      <a:r>
                        <a:rPr lang="nl-NL" sz="1800" b="1" dirty="0" smtClean="0"/>
                        <a:t>Niet langer onveilige gasgeiser</a:t>
                      </a:r>
                    </a:p>
                    <a:p>
                      <a:pPr lvl="1"/>
                      <a:r>
                        <a:rPr lang="nl-NL" sz="1800" b="1" dirty="0" smtClean="0"/>
                        <a:t>Meeste control op stookkosten voor bewoners</a:t>
                      </a:r>
                    </a:p>
                    <a:p>
                      <a:pPr lvl="1"/>
                      <a:r>
                        <a:rPr lang="nl-NL" sz="1800" b="1" dirty="0" smtClean="0"/>
                        <a:t>Tapwater ook meegenomen</a:t>
                      </a:r>
                    </a:p>
                    <a:p>
                      <a:pPr lvl="1"/>
                      <a:endParaRPr lang="nl-NL" sz="1800" b="1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b="1" dirty="0" smtClean="0"/>
                        <a:t>Langere termijn voordelen:</a:t>
                      </a:r>
                    </a:p>
                    <a:p>
                      <a:pPr lvl="1"/>
                      <a:r>
                        <a:rPr lang="nl-NL" sz="1800" b="1" dirty="0" smtClean="0"/>
                        <a:t>Geen contract met monopolist voor 30 jaar</a:t>
                      </a:r>
                    </a:p>
                    <a:p>
                      <a:pPr lvl="1"/>
                      <a:r>
                        <a:rPr lang="nl-NL" sz="1800" b="1" dirty="0" smtClean="0"/>
                        <a:t>Nieuwe infrastructuur in woning met 1 entreepunt</a:t>
                      </a:r>
                    </a:p>
                    <a:p>
                      <a:pPr lvl="1"/>
                      <a:r>
                        <a:rPr lang="nl-NL" sz="1800" b="1" dirty="0" smtClean="0"/>
                        <a:t>Houdt alle opties open voor nieuwe vormen energievoorziening</a:t>
                      </a:r>
                    </a:p>
                    <a:p>
                      <a:pPr lvl="1"/>
                      <a:r>
                        <a:rPr lang="nl-NL" sz="1800" b="1" dirty="0" smtClean="0"/>
                        <a:t>Strategisch dus belangrijke tussenstap!</a:t>
                      </a:r>
                    </a:p>
                    <a:p>
                      <a:pPr lvl="1"/>
                      <a:endParaRPr lang="nl-NL" sz="1800" b="1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110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AB0D3-7C24-4A55-9118-231D80CA4838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15</a:t>
            </a:fld>
            <a:endParaRPr lang="nl-NL"/>
          </a:p>
        </p:txBody>
      </p:sp>
      <p:pic>
        <p:nvPicPr>
          <p:cNvPr id="6" name="Afbeelding 5"/>
          <p:cNvPicPr/>
          <p:nvPr/>
        </p:nvPicPr>
        <p:blipFill>
          <a:blip r:embed="rId2"/>
          <a:stretch>
            <a:fillRect/>
          </a:stretch>
        </p:blipFill>
        <p:spPr>
          <a:xfrm>
            <a:off x="1655075" y="1438687"/>
            <a:ext cx="3547239" cy="2201158"/>
          </a:xfrm>
          <a:prstGeom prst="rect">
            <a:avLst/>
          </a:prstGeom>
        </p:spPr>
      </p:pic>
      <p:pic>
        <p:nvPicPr>
          <p:cNvPr id="7" name="Afbeelding 6"/>
          <p:cNvPicPr/>
          <p:nvPr/>
        </p:nvPicPr>
        <p:blipFill>
          <a:blip r:embed="rId3"/>
          <a:stretch>
            <a:fillRect/>
          </a:stretch>
        </p:blipFill>
        <p:spPr>
          <a:xfrm>
            <a:off x="6184900" y="1432972"/>
            <a:ext cx="3545026" cy="2206873"/>
          </a:xfrm>
          <a:prstGeom prst="rect">
            <a:avLst/>
          </a:prstGeom>
        </p:spPr>
      </p:pic>
      <p:pic>
        <p:nvPicPr>
          <p:cNvPr id="8" name="Afbeelding 7"/>
          <p:cNvPicPr/>
          <p:nvPr/>
        </p:nvPicPr>
        <p:blipFill>
          <a:blip r:embed="rId4"/>
          <a:stretch>
            <a:fillRect/>
          </a:stretch>
        </p:blipFill>
        <p:spPr>
          <a:xfrm>
            <a:off x="1655075" y="3981388"/>
            <a:ext cx="3547239" cy="2153082"/>
          </a:xfrm>
          <a:prstGeom prst="rect">
            <a:avLst/>
          </a:prstGeom>
        </p:spPr>
      </p:pic>
      <p:pic>
        <p:nvPicPr>
          <p:cNvPr id="9" name="Afbeelding 8"/>
          <p:cNvPicPr/>
          <p:nvPr/>
        </p:nvPicPr>
        <p:blipFill>
          <a:blip r:embed="rId5"/>
          <a:stretch>
            <a:fillRect/>
          </a:stretch>
        </p:blipFill>
        <p:spPr>
          <a:xfrm>
            <a:off x="6184900" y="3991394"/>
            <a:ext cx="3545026" cy="214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155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882588" y="5751504"/>
            <a:ext cx="2743200" cy="365125"/>
          </a:xfrm>
        </p:spPr>
        <p:txBody>
          <a:bodyPr/>
          <a:lstStyle/>
          <a:p>
            <a:fld id="{CD0A4F62-28A0-447E-83E9-40531DFCD06C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16</a:t>
            </a:fld>
            <a:endParaRPr lang="nl-NL"/>
          </a:p>
        </p:txBody>
      </p:sp>
      <p:pic>
        <p:nvPicPr>
          <p:cNvPr id="6" name="Afbeelding 5"/>
          <p:cNvPicPr/>
          <p:nvPr/>
        </p:nvPicPr>
        <p:blipFill>
          <a:blip r:embed="rId2"/>
          <a:stretch>
            <a:fillRect/>
          </a:stretch>
        </p:blipFill>
        <p:spPr>
          <a:xfrm>
            <a:off x="1773686" y="451595"/>
            <a:ext cx="4435135" cy="5904755"/>
          </a:xfrm>
          <a:prstGeom prst="rect">
            <a:avLst/>
          </a:prstGeom>
        </p:spPr>
      </p:pic>
      <p:pic>
        <p:nvPicPr>
          <p:cNvPr id="7" name="Afbeelding 6"/>
          <p:cNvPicPr/>
          <p:nvPr/>
        </p:nvPicPr>
        <p:blipFill>
          <a:blip r:embed="rId3"/>
          <a:stretch>
            <a:fillRect/>
          </a:stretch>
        </p:blipFill>
        <p:spPr>
          <a:xfrm>
            <a:off x="6140388" y="1357119"/>
            <a:ext cx="3293520" cy="469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44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184BD-453A-42A9-96AA-FE73F8058AF4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17</a:t>
            </a:fld>
            <a:endParaRPr lang="nl-NL"/>
          </a:p>
        </p:txBody>
      </p:sp>
      <p:pic>
        <p:nvPicPr>
          <p:cNvPr id="7" name="Tijdelijke aanduiding voor afbeelding 11" descr="Afbeelding met binnen, muur, gebouw, venster&#10;&#10;Automatisch gegenereerde beschrijving">
            <a:extLst>
              <a:ext uri="{FF2B5EF4-FFF2-40B4-BE49-F238E27FC236}">
                <a16:creationId xmlns="" xmlns:a16="http://schemas.microsoft.com/office/drawing/2014/main" id="{83CBC40E-79BE-4E30-A859-869B3B5D945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45819" y="2086943"/>
            <a:ext cx="3417887" cy="2133600"/>
          </a:xfrm>
        </p:spPr>
      </p:pic>
      <p:pic>
        <p:nvPicPr>
          <p:cNvPr id="6" name="Tijdelijke aanduiding voor afbeelding 6" descr="Afbeelding met buiten, grond, lucht, gebouw&#10;&#10;Automatisch gegenereerde beschrijving">
            <a:extLst>
              <a:ext uri="{FF2B5EF4-FFF2-40B4-BE49-F238E27FC236}">
                <a16:creationId xmlns="" xmlns:a16="http://schemas.microsoft.com/office/drawing/2014/main" id="{2A7B3364-A0AB-4211-866F-BD0A1A7752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6916" y="2086943"/>
            <a:ext cx="3456512" cy="215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407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/>
              <a:t>Waar gaat ons geld heen? (1/2)</a:t>
            </a:r>
            <a:endParaRPr lang="nl-NL" sz="2400" b="1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91A2-9E8A-45CB-B7E5-0E3EFA8DF242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18</a:t>
            </a:fld>
            <a:endParaRPr lang="nl-NL"/>
          </a:p>
        </p:txBody>
      </p:sp>
      <p:graphicFrame>
        <p:nvGraphicFramePr>
          <p:cNvPr id="6" name="Tabel 5"/>
          <p:cNvGraphicFramePr>
            <a:graphicFrameLocks noGrp="1"/>
          </p:cNvGraphicFramePr>
          <p:nvPr>
            <p:extLst/>
          </p:nvPr>
        </p:nvGraphicFramePr>
        <p:xfrm>
          <a:off x="1854199" y="3196535"/>
          <a:ext cx="1661358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61358"/>
              </a:tblGrid>
              <a:tr h="798415">
                <a:tc>
                  <a:txBody>
                    <a:bodyPr/>
                    <a:lstStyle/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Totaal betalingen aan VVE</a:t>
                      </a:r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7" name="Tabel 6"/>
          <p:cNvGraphicFramePr>
            <a:graphicFrameLocks noGrp="1"/>
          </p:cNvGraphicFramePr>
          <p:nvPr>
            <p:extLst/>
          </p:nvPr>
        </p:nvGraphicFramePr>
        <p:xfrm>
          <a:off x="4260542" y="2011691"/>
          <a:ext cx="1705252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05252"/>
              </a:tblGrid>
              <a:tr h="798415">
                <a:tc>
                  <a:txBody>
                    <a:bodyPr/>
                    <a:lstStyle/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Stookkosten</a:t>
                      </a:r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8" name="Tabel 7"/>
          <p:cNvGraphicFramePr>
            <a:graphicFrameLocks noGrp="1"/>
          </p:cNvGraphicFramePr>
          <p:nvPr>
            <p:extLst/>
          </p:nvPr>
        </p:nvGraphicFramePr>
        <p:xfrm>
          <a:off x="4260542" y="3196535"/>
          <a:ext cx="1705252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05252"/>
              </a:tblGrid>
              <a:tr h="798415">
                <a:tc>
                  <a:txBody>
                    <a:bodyPr/>
                    <a:lstStyle/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Beheer</a:t>
                      </a:r>
                    </a:p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Administratie</a:t>
                      </a:r>
                    </a:p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Klein onderhoud</a:t>
                      </a:r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9" name="Tabel 8"/>
          <p:cNvGraphicFramePr>
            <a:graphicFrameLocks noGrp="1"/>
          </p:cNvGraphicFramePr>
          <p:nvPr>
            <p:extLst/>
          </p:nvPr>
        </p:nvGraphicFramePr>
        <p:xfrm>
          <a:off x="4260542" y="4381379"/>
          <a:ext cx="1705252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05252"/>
              </a:tblGrid>
              <a:tr h="798415">
                <a:tc>
                  <a:txBody>
                    <a:bodyPr/>
                    <a:lstStyle/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Groot onderhoud</a:t>
                      </a:r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0" name="Tabel 9"/>
          <p:cNvGraphicFramePr>
            <a:graphicFrameLocks noGrp="1"/>
          </p:cNvGraphicFramePr>
          <p:nvPr>
            <p:extLst/>
          </p:nvPr>
        </p:nvGraphicFramePr>
        <p:xfrm>
          <a:off x="6987467" y="2007547"/>
          <a:ext cx="2298576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98576"/>
              </a:tblGrid>
              <a:tr h="7984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Eindafrekening</a:t>
                      </a:r>
                    </a:p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(werkelijk verbruik -/-voorschotbedrag)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1" name="Tabel 10"/>
          <p:cNvGraphicFramePr>
            <a:graphicFrameLocks noGrp="1"/>
          </p:cNvGraphicFramePr>
          <p:nvPr>
            <p:extLst/>
          </p:nvPr>
        </p:nvGraphicFramePr>
        <p:xfrm>
          <a:off x="6987467" y="3192391"/>
          <a:ext cx="2298576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98576"/>
              </a:tblGrid>
              <a:tr h="798415">
                <a:tc>
                  <a:txBody>
                    <a:bodyPr/>
                    <a:lstStyle/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Exploitatierekening</a:t>
                      </a:r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2" name="Tabel 11"/>
          <p:cNvGraphicFramePr>
            <a:graphicFrameLocks noGrp="1"/>
          </p:cNvGraphicFramePr>
          <p:nvPr>
            <p:extLst/>
          </p:nvPr>
        </p:nvGraphicFramePr>
        <p:xfrm>
          <a:off x="6987467" y="4377235"/>
          <a:ext cx="2298576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98576"/>
              </a:tblGrid>
              <a:tr h="798415">
                <a:tc>
                  <a:txBody>
                    <a:bodyPr/>
                    <a:lstStyle/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Onderhoudsreserve</a:t>
                      </a:r>
                    </a:p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(werkelijk</a:t>
                      </a:r>
                      <a:r>
                        <a:rPr lang="nl-NL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400" dirty="0" err="1" smtClean="0">
                          <a:solidFill>
                            <a:schemeClr val="tx1"/>
                          </a:solidFill>
                        </a:rPr>
                        <a:t>tov</a:t>
                      </a:r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 gepland onderhoud/MJOP)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14" name="Rechte verbindingslijn met pijl 13"/>
          <p:cNvCxnSpPr>
            <a:stCxn id="6" idx="3"/>
            <a:endCxn id="8" idx="1"/>
          </p:cNvCxnSpPr>
          <p:nvPr/>
        </p:nvCxnSpPr>
        <p:spPr>
          <a:xfrm>
            <a:off x="3515557" y="3595742"/>
            <a:ext cx="74498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met pijl 15"/>
          <p:cNvCxnSpPr>
            <a:endCxn id="11" idx="1"/>
          </p:cNvCxnSpPr>
          <p:nvPr/>
        </p:nvCxnSpPr>
        <p:spPr>
          <a:xfrm flipV="1">
            <a:off x="5965794" y="3591598"/>
            <a:ext cx="1021673" cy="41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/>
          <p:cNvCxnSpPr/>
          <p:nvPr/>
        </p:nvCxnSpPr>
        <p:spPr>
          <a:xfrm flipV="1">
            <a:off x="5965794" y="4780586"/>
            <a:ext cx="1021673" cy="41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/>
          <p:cNvCxnSpPr/>
          <p:nvPr/>
        </p:nvCxnSpPr>
        <p:spPr>
          <a:xfrm flipV="1">
            <a:off x="5965794" y="2400365"/>
            <a:ext cx="1021673" cy="41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met pijl 19"/>
          <p:cNvCxnSpPr>
            <a:endCxn id="7" idx="1"/>
          </p:cNvCxnSpPr>
          <p:nvPr/>
        </p:nvCxnSpPr>
        <p:spPr>
          <a:xfrm flipV="1">
            <a:off x="3515557" y="2410898"/>
            <a:ext cx="744985" cy="11784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/>
          <p:cNvCxnSpPr>
            <a:endCxn id="9" idx="1"/>
          </p:cNvCxnSpPr>
          <p:nvPr/>
        </p:nvCxnSpPr>
        <p:spPr>
          <a:xfrm>
            <a:off x="3531832" y="3602130"/>
            <a:ext cx="728710" cy="11784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kstvak 28"/>
          <p:cNvSpPr txBox="1"/>
          <p:nvPr/>
        </p:nvSpPr>
        <p:spPr>
          <a:xfrm>
            <a:off x="6167764" y="2077117"/>
            <a:ext cx="819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€ 108</a:t>
            </a:r>
            <a:endParaRPr lang="nl-NL" sz="1400" b="1" dirty="0"/>
          </a:p>
        </p:txBody>
      </p:sp>
      <p:sp>
        <p:nvSpPr>
          <p:cNvPr id="30" name="Tekstvak 29"/>
          <p:cNvSpPr txBox="1"/>
          <p:nvPr/>
        </p:nvSpPr>
        <p:spPr>
          <a:xfrm>
            <a:off x="6193659" y="3235807"/>
            <a:ext cx="819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€ 63</a:t>
            </a:r>
            <a:endParaRPr lang="nl-NL" sz="1400" b="1" dirty="0"/>
          </a:p>
        </p:txBody>
      </p:sp>
      <p:sp>
        <p:nvSpPr>
          <p:cNvPr id="31" name="Tekstvak 30"/>
          <p:cNvSpPr txBox="1"/>
          <p:nvPr/>
        </p:nvSpPr>
        <p:spPr>
          <a:xfrm>
            <a:off x="6167763" y="4433483"/>
            <a:ext cx="819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€ 85</a:t>
            </a:r>
            <a:endParaRPr lang="nl-NL" sz="1400" b="1" dirty="0"/>
          </a:p>
        </p:txBody>
      </p:sp>
      <p:sp>
        <p:nvSpPr>
          <p:cNvPr id="32" name="Tekstvak 31"/>
          <p:cNvSpPr txBox="1"/>
          <p:nvPr/>
        </p:nvSpPr>
        <p:spPr>
          <a:xfrm>
            <a:off x="2399935" y="3990806"/>
            <a:ext cx="819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€ 256</a:t>
            </a:r>
            <a:endParaRPr lang="nl-NL" sz="1400" b="1" dirty="0"/>
          </a:p>
        </p:txBody>
      </p:sp>
      <p:sp>
        <p:nvSpPr>
          <p:cNvPr id="23" name="Tekstvak 22"/>
          <p:cNvSpPr txBox="1"/>
          <p:nvPr/>
        </p:nvSpPr>
        <p:spPr>
          <a:xfrm rot="1019341">
            <a:off x="9343817" y="982313"/>
            <a:ext cx="2044564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b="1" dirty="0" smtClean="0"/>
              <a:t>Voorbeeld Wegnemen kritiek</a:t>
            </a:r>
            <a:endParaRPr lang="nl-NL" b="1" dirty="0"/>
          </a:p>
        </p:txBody>
      </p:sp>
      <p:pic>
        <p:nvPicPr>
          <p:cNvPr id="1026" name="Picture 2" descr="https://i2.wp.com/www.ah78.nl/wp-content/uploads/vraagteken-aanbod-e1397760046515.png?fit=225%2C300&amp;ssl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848" y="1098380"/>
            <a:ext cx="770021" cy="102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Afbeelding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445" y="1353863"/>
            <a:ext cx="1046936" cy="130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874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unten geld wit | Gratis F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642" y="3686332"/>
            <a:ext cx="1398275" cy="86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9791"/>
          </a:xfrm>
        </p:spPr>
        <p:txBody>
          <a:bodyPr>
            <a:normAutofit/>
          </a:bodyPr>
          <a:lstStyle/>
          <a:p>
            <a:pPr algn="ctr"/>
            <a:r>
              <a:rPr lang="nl-NL" sz="2400" b="1" dirty="0" smtClean="0"/>
              <a:t>Waar gaat ons geld heen? (2/2)</a:t>
            </a:r>
            <a:endParaRPr lang="nl-NL" sz="2400" b="1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95245-48AE-48A5-8A5C-00B10913B9C2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19</a:t>
            </a:fld>
            <a:endParaRPr lang="nl-NL"/>
          </a:p>
        </p:txBody>
      </p:sp>
      <p:sp>
        <p:nvSpPr>
          <p:cNvPr id="8" name="Tekstvak 7"/>
          <p:cNvSpPr txBox="1"/>
          <p:nvPr/>
        </p:nvSpPr>
        <p:spPr>
          <a:xfrm rot="1019341">
            <a:off x="9192862" y="417426"/>
            <a:ext cx="2057533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b="1" dirty="0" smtClean="0"/>
              <a:t>Voorbeeld Wegnemen kritiek </a:t>
            </a:r>
            <a:endParaRPr lang="nl-NL" b="1" dirty="0"/>
          </a:p>
        </p:txBody>
      </p:sp>
      <p:sp>
        <p:nvSpPr>
          <p:cNvPr id="11" name="Tekstvak 10"/>
          <p:cNvSpPr txBox="1"/>
          <p:nvPr/>
        </p:nvSpPr>
        <p:spPr>
          <a:xfrm>
            <a:off x="9661965" y="2821188"/>
            <a:ext cx="11193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/>
              <a:t>Maak het voelbaar</a:t>
            </a:r>
            <a:r>
              <a:rPr lang="nl-NL" b="1" dirty="0" smtClean="0"/>
              <a:t>!</a:t>
            </a:r>
            <a:endParaRPr lang="nl-NL" b="1" dirty="0"/>
          </a:p>
        </p:txBody>
      </p:sp>
      <p:pic>
        <p:nvPicPr>
          <p:cNvPr id="12" name="Picture 2" descr="https://i2.wp.com/www.ah78.nl/wp-content/uploads/vraagteken-aanbod-e1397760046515.png?fit=225%2C300&amp;ssl=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231" y="582018"/>
            <a:ext cx="770021" cy="102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3281" y="886252"/>
            <a:ext cx="1046936" cy="1307368"/>
          </a:xfrm>
          <a:prstGeom prst="rect">
            <a:avLst/>
          </a:prstGeom>
        </p:spPr>
      </p:pic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6038127"/>
              </p:ext>
            </p:extLst>
          </p:nvPr>
        </p:nvGraphicFramePr>
        <p:xfrm>
          <a:off x="2610035" y="1539936"/>
          <a:ext cx="6657635" cy="434834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279985"/>
                <a:gridCol w="1688825"/>
                <a:gridCol w="1688825"/>
              </a:tblGrid>
              <a:tr h="594229">
                <a:tc>
                  <a:txBody>
                    <a:bodyPr/>
                    <a:lstStyle/>
                    <a:p>
                      <a:pPr algn="ctr"/>
                      <a:r>
                        <a:rPr lang="nl-NL" sz="1200" dirty="0" smtClean="0">
                          <a:solidFill>
                            <a:schemeClr val="tx1"/>
                          </a:solidFill>
                        </a:rPr>
                        <a:t>Beheer,</a:t>
                      </a:r>
                      <a:r>
                        <a:rPr lang="nl-NL" sz="1200" baseline="0" dirty="0" smtClean="0">
                          <a:solidFill>
                            <a:schemeClr val="tx1"/>
                          </a:solidFill>
                        </a:rPr>
                        <a:t> administratie en klein onderhoud</a:t>
                      </a:r>
                      <a:endParaRPr lang="nl-NL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dirty="0" smtClean="0">
                          <a:solidFill>
                            <a:schemeClr val="tx1"/>
                          </a:solidFill>
                        </a:rPr>
                        <a:t>Totaal kosten</a:t>
                      </a:r>
                    </a:p>
                    <a:p>
                      <a:pPr algn="ctr"/>
                      <a:r>
                        <a:rPr lang="nl-NL" sz="1200" dirty="0" smtClean="0">
                          <a:solidFill>
                            <a:schemeClr val="tx1"/>
                          </a:solidFill>
                        </a:rPr>
                        <a:t>per jaar</a:t>
                      </a:r>
                      <a:endParaRPr lang="nl-NL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dirty="0" smtClean="0">
                          <a:solidFill>
                            <a:schemeClr val="tx1"/>
                          </a:solidFill>
                        </a:rPr>
                        <a:t>Kosten per maand </a:t>
                      </a:r>
                    </a:p>
                    <a:p>
                      <a:pPr algn="ctr"/>
                      <a:r>
                        <a:rPr lang="nl-NL" sz="1200" dirty="0" smtClean="0">
                          <a:solidFill>
                            <a:schemeClr val="tx1"/>
                          </a:solidFill>
                        </a:rPr>
                        <a:t>en per eigenaar</a:t>
                      </a:r>
                      <a:endParaRPr lang="nl-NL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nl-NL" sz="1200" b="1" dirty="0" smtClean="0"/>
                    </a:p>
                    <a:p>
                      <a:r>
                        <a:rPr lang="nl-NL" sz="1200" b="1" dirty="0" smtClean="0"/>
                        <a:t>Opstal/WA verzekering</a:t>
                      </a:r>
                    </a:p>
                    <a:p>
                      <a:r>
                        <a:rPr lang="nl-NL" sz="1200" b="1" dirty="0" smtClean="0"/>
                        <a:t>Glasverzekering</a:t>
                      </a:r>
                    </a:p>
                    <a:p>
                      <a:r>
                        <a:rPr lang="nl-NL" sz="1200" b="1" dirty="0" smtClean="0"/>
                        <a:t>Bestuurdersaansprakelijkheidsverzekering</a:t>
                      </a:r>
                    </a:p>
                    <a:p>
                      <a:endParaRPr lang="nl-NL" sz="1200" b="0" dirty="0" smtClean="0"/>
                    </a:p>
                    <a:p>
                      <a:r>
                        <a:rPr lang="nl-NL" sz="1200" b="1" dirty="0" smtClean="0"/>
                        <a:t>Beheer en administratie </a:t>
                      </a:r>
                      <a:r>
                        <a:rPr lang="nl-NL" sz="1200" b="0" dirty="0" smtClean="0"/>
                        <a:t>(bureau de Jong)</a:t>
                      </a:r>
                    </a:p>
                    <a:p>
                      <a:r>
                        <a:rPr lang="nl-NL" sz="1200" b="1" dirty="0" smtClean="0"/>
                        <a:t>Kosten Bestuur en Technische Commissie</a:t>
                      </a:r>
                    </a:p>
                    <a:p>
                      <a:endParaRPr lang="nl-NL" sz="1200" b="1" dirty="0" smtClean="0"/>
                    </a:p>
                    <a:p>
                      <a:r>
                        <a:rPr lang="nl-NL" sz="1200" b="1" dirty="0" smtClean="0"/>
                        <a:t>Water en elektriciteit</a:t>
                      </a:r>
                    </a:p>
                    <a:p>
                      <a:endParaRPr lang="nl-NL" sz="1200" b="1" dirty="0" smtClean="0"/>
                    </a:p>
                    <a:p>
                      <a:r>
                        <a:rPr lang="nl-NL" sz="1200" b="1" dirty="0" smtClean="0"/>
                        <a:t>Schoonmaakkosten</a:t>
                      </a:r>
                    </a:p>
                    <a:p>
                      <a:r>
                        <a:rPr lang="nl-NL" sz="1200" b="1" dirty="0" smtClean="0"/>
                        <a:t>Tuinonderhoud erfgrens</a:t>
                      </a:r>
                    </a:p>
                    <a:p>
                      <a:r>
                        <a:rPr lang="nl-NL" sz="1200" b="1" dirty="0" smtClean="0"/>
                        <a:t>Onderhoud CV installatie</a:t>
                      </a:r>
                    </a:p>
                    <a:p>
                      <a:endParaRPr lang="nl-NL" sz="1200" b="1" dirty="0" smtClean="0"/>
                    </a:p>
                    <a:p>
                      <a:r>
                        <a:rPr lang="nl-NL" sz="1200" b="1" dirty="0" smtClean="0"/>
                        <a:t>Klein onderhoud</a:t>
                      </a:r>
                    </a:p>
                    <a:p>
                      <a:endParaRPr lang="nl-NL" sz="1200" b="1" dirty="0" smtClean="0"/>
                    </a:p>
                    <a:p>
                      <a:r>
                        <a:rPr lang="nl-NL" sz="1200" b="1" dirty="0" smtClean="0"/>
                        <a:t>Diversen </a:t>
                      </a:r>
                    </a:p>
                    <a:p>
                      <a:endParaRPr lang="nl-NL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200" b="1" dirty="0" smtClean="0"/>
                    </a:p>
                    <a:p>
                      <a:pPr algn="ctr"/>
                      <a:r>
                        <a:rPr lang="nl-NL" sz="1200" b="1" dirty="0" smtClean="0"/>
                        <a:t>2620</a:t>
                      </a:r>
                    </a:p>
                    <a:p>
                      <a:pPr algn="ctr"/>
                      <a:r>
                        <a:rPr lang="nl-NL" sz="1200" b="1" dirty="0" smtClean="0"/>
                        <a:t>500</a:t>
                      </a:r>
                    </a:p>
                    <a:p>
                      <a:pPr algn="ctr"/>
                      <a:r>
                        <a:rPr lang="nl-NL" sz="1200" b="1" dirty="0" smtClean="0"/>
                        <a:t>130</a:t>
                      </a:r>
                    </a:p>
                    <a:p>
                      <a:pPr algn="ctr"/>
                      <a:endParaRPr lang="nl-NL" sz="1200" b="1" dirty="0" smtClean="0"/>
                    </a:p>
                    <a:p>
                      <a:pPr algn="ctr"/>
                      <a:r>
                        <a:rPr lang="nl-NL" sz="1200" b="1" dirty="0" smtClean="0"/>
                        <a:t>4500</a:t>
                      </a:r>
                    </a:p>
                    <a:p>
                      <a:pPr algn="ctr"/>
                      <a:r>
                        <a:rPr lang="nl-NL" sz="1200" b="1" dirty="0" smtClean="0"/>
                        <a:t>1800</a:t>
                      </a:r>
                    </a:p>
                    <a:p>
                      <a:pPr algn="ctr"/>
                      <a:endParaRPr lang="nl-NL" sz="1200" b="1" dirty="0" smtClean="0"/>
                    </a:p>
                    <a:p>
                      <a:pPr algn="ctr"/>
                      <a:r>
                        <a:rPr lang="nl-NL" sz="1200" b="1" dirty="0" smtClean="0"/>
                        <a:t>3600</a:t>
                      </a:r>
                    </a:p>
                    <a:p>
                      <a:pPr algn="ctr"/>
                      <a:endParaRPr lang="nl-NL" sz="1200" b="1" dirty="0" smtClean="0"/>
                    </a:p>
                    <a:p>
                      <a:pPr algn="ctr"/>
                      <a:r>
                        <a:rPr lang="nl-NL" sz="1200" b="1" dirty="0" smtClean="0"/>
                        <a:t>1500</a:t>
                      </a:r>
                    </a:p>
                    <a:p>
                      <a:pPr algn="ctr"/>
                      <a:r>
                        <a:rPr lang="nl-NL" sz="1200" b="1" dirty="0" smtClean="0"/>
                        <a:t>500</a:t>
                      </a:r>
                    </a:p>
                    <a:p>
                      <a:pPr algn="ctr"/>
                      <a:r>
                        <a:rPr lang="nl-NL" sz="1200" b="1" dirty="0" smtClean="0"/>
                        <a:t>750</a:t>
                      </a:r>
                    </a:p>
                    <a:p>
                      <a:pPr algn="ctr"/>
                      <a:endParaRPr lang="nl-NL" sz="1200" b="1" dirty="0" smtClean="0"/>
                    </a:p>
                    <a:p>
                      <a:pPr algn="ctr"/>
                      <a:r>
                        <a:rPr lang="nl-NL" sz="1200" b="1" dirty="0" smtClean="0"/>
                        <a:t>3250</a:t>
                      </a:r>
                    </a:p>
                    <a:p>
                      <a:pPr algn="ctr"/>
                      <a:endParaRPr lang="nl-NL" sz="1200" b="1" dirty="0" smtClean="0"/>
                    </a:p>
                    <a:p>
                      <a:pPr algn="ctr"/>
                      <a:r>
                        <a:rPr lang="nl-NL" sz="1200" b="1" dirty="0" smtClean="0"/>
                        <a:t>1200</a:t>
                      </a:r>
                    </a:p>
                    <a:p>
                      <a:pPr algn="ctr"/>
                      <a:endParaRPr lang="nl-NL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200" b="1" dirty="0" smtClean="0"/>
                    </a:p>
                    <a:p>
                      <a:pPr algn="ctr"/>
                      <a:r>
                        <a:rPr lang="nl-NL" sz="1200" b="1" dirty="0" smtClean="0"/>
                        <a:t>8,10</a:t>
                      </a:r>
                    </a:p>
                    <a:p>
                      <a:pPr algn="ctr"/>
                      <a:r>
                        <a:rPr lang="nl-NL" sz="1200" b="1" dirty="0" smtClean="0"/>
                        <a:t>1,50</a:t>
                      </a:r>
                    </a:p>
                    <a:p>
                      <a:pPr algn="ctr"/>
                      <a:r>
                        <a:rPr lang="nl-NL" sz="1200" b="1" dirty="0" smtClean="0"/>
                        <a:t>0,40</a:t>
                      </a:r>
                    </a:p>
                    <a:p>
                      <a:pPr algn="ctr"/>
                      <a:endParaRPr lang="nl-NL" sz="1200" b="1" dirty="0" smtClean="0"/>
                    </a:p>
                    <a:p>
                      <a:pPr algn="ctr"/>
                      <a:r>
                        <a:rPr lang="nl-NL" sz="1200" b="1" dirty="0" smtClean="0"/>
                        <a:t>13,90</a:t>
                      </a:r>
                    </a:p>
                    <a:p>
                      <a:pPr algn="ctr"/>
                      <a:r>
                        <a:rPr lang="nl-NL" sz="1200" b="1" dirty="0" smtClean="0"/>
                        <a:t>5,60</a:t>
                      </a:r>
                    </a:p>
                    <a:p>
                      <a:pPr algn="ctr"/>
                      <a:endParaRPr lang="nl-NL" sz="1200" b="1" dirty="0" smtClean="0"/>
                    </a:p>
                    <a:p>
                      <a:pPr algn="ctr"/>
                      <a:r>
                        <a:rPr lang="nl-NL" sz="1200" b="1" dirty="0" smtClean="0"/>
                        <a:t>11,10</a:t>
                      </a:r>
                    </a:p>
                    <a:p>
                      <a:pPr algn="ctr"/>
                      <a:endParaRPr lang="nl-NL" sz="1200" b="1" dirty="0" smtClean="0"/>
                    </a:p>
                    <a:p>
                      <a:pPr algn="ctr"/>
                      <a:r>
                        <a:rPr lang="nl-NL" sz="1200" b="1" dirty="0" smtClean="0"/>
                        <a:t>4,60</a:t>
                      </a:r>
                    </a:p>
                    <a:p>
                      <a:pPr algn="ctr"/>
                      <a:r>
                        <a:rPr lang="nl-NL" sz="1200" b="1" dirty="0" smtClean="0"/>
                        <a:t>1,50</a:t>
                      </a:r>
                    </a:p>
                    <a:p>
                      <a:pPr algn="ctr"/>
                      <a:r>
                        <a:rPr lang="nl-NL" sz="1200" b="1" dirty="0" smtClean="0"/>
                        <a:t>2,30</a:t>
                      </a:r>
                    </a:p>
                    <a:p>
                      <a:pPr algn="ctr"/>
                      <a:endParaRPr lang="nl-NL" sz="1200" b="1" dirty="0" smtClean="0"/>
                    </a:p>
                    <a:p>
                      <a:pPr algn="ctr"/>
                      <a:r>
                        <a:rPr lang="nl-NL" sz="1200" b="1" dirty="0" smtClean="0"/>
                        <a:t>10,00</a:t>
                      </a:r>
                    </a:p>
                    <a:p>
                      <a:pPr algn="ctr"/>
                      <a:endParaRPr lang="nl-NL" sz="1200" b="1" dirty="0" smtClean="0"/>
                    </a:p>
                    <a:p>
                      <a:pPr algn="ctr"/>
                      <a:r>
                        <a:rPr lang="nl-NL" sz="1200" b="1" dirty="0" smtClean="0"/>
                        <a:t>3,70</a:t>
                      </a:r>
                      <a:endParaRPr lang="nl-NL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1200" b="1" dirty="0" smtClean="0"/>
                        <a:t>Totaal beheer, administratie en klein onderhoud</a:t>
                      </a:r>
                      <a:endParaRPr lang="nl-NL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b="1" dirty="0" smtClean="0"/>
                        <a:t>20350</a:t>
                      </a:r>
                      <a:endParaRPr lang="nl-NL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b="1" dirty="0" smtClean="0"/>
                        <a:t>62,80</a:t>
                      </a:r>
                      <a:endParaRPr lang="nl-NL" sz="12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PIJL-LINKS 8"/>
          <p:cNvSpPr/>
          <p:nvPr/>
        </p:nvSpPr>
        <p:spPr>
          <a:xfrm rot="20412244">
            <a:off x="8993655" y="2833416"/>
            <a:ext cx="548031" cy="127598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0549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/>
              <a:t>Ter introductie (1/2)</a:t>
            </a:r>
            <a:endParaRPr lang="nl-NL" sz="24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87410" y="1825625"/>
            <a:ext cx="6666390" cy="4351338"/>
          </a:xfrm>
        </p:spPr>
        <p:txBody>
          <a:bodyPr>
            <a:normAutofit/>
          </a:bodyPr>
          <a:lstStyle/>
          <a:p>
            <a:endParaRPr lang="nl-NL" sz="1800" dirty="0" smtClean="0"/>
          </a:p>
          <a:p>
            <a:pPr marL="0" indent="0">
              <a:buNone/>
            </a:pPr>
            <a:endParaRPr lang="nl-NL" sz="18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5A47-C81B-4BCB-9656-C3D2DF4D61F9}" type="datetime1">
              <a:rPr lang="nl-NL" smtClean="0"/>
              <a:t>28-11-2020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2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963" y="2399221"/>
            <a:ext cx="1962012" cy="2478550"/>
          </a:xfrm>
          <a:prstGeom prst="rect">
            <a:avLst/>
          </a:prstGeom>
        </p:spPr>
      </p:pic>
      <p:graphicFrame>
        <p:nvGraphicFramePr>
          <p:cNvPr id="8" name="Tabe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504689"/>
              </p:ext>
            </p:extLst>
          </p:nvPr>
        </p:nvGraphicFramePr>
        <p:xfrm>
          <a:off x="4583592" y="2033561"/>
          <a:ext cx="5181846" cy="338328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181846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800" b="1" dirty="0" smtClean="0"/>
                        <a:t>Kees Baars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Sinds 2017 eigenaar van een appartement (dochter)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Lid Kascommissie VVE Socratesstraat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Initiatiefnemer en motor verduurzaming gebouw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Management adviseur (ZZP)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Onderweg naar pensionering</a:t>
                      </a:r>
                    </a:p>
                    <a:p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9863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/>
              <a:t>Sparen voor groot onderhoud (MJOP)</a:t>
            </a:r>
            <a:endParaRPr lang="nl-NL" sz="2400" b="1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A8AB3-D169-48D3-8C76-4AE0BEB6257F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20</a:t>
            </a:fld>
            <a:endParaRPr lang="nl-NL"/>
          </a:p>
        </p:txBody>
      </p:sp>
      <p:pic>
        <p:nvPicPr>
          <p:cNvPr id="1026" name="Picture 2" descr="Afbeeldingsresultaat voor schatki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262" y="2639381"/>
            <a:ext cx="2818444" cy="257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echte verbindingslijn 6"/>
          <p:cNvCxnSpPr/>
          <p:nvPr/>
        </p:nvCxnSpPr>
        <p:spPr>
          <a:xfrm flipV="1">
            <a:off x="1154097" y="4882718"/>
            <a:ext cx="2787589" cy="266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Rechthoek 7"/>
          <p:cNvSpPr/>
          <p:nvPr/>
        </p:nvSpPr>
        <p:spPr>
          <a:xfrm>
            <a:off x="1535837" y="3533312"/>
            <a:ext cx="115410" cy="13760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>
            <a:off x="1975282" y="3533312"/>
            <a:ext cx="115410" cy="13760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>
            <a:off x="2414727" y="3533312"/>
            <a:ext cx="115410" cy="13760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2854172" y="3533312"/>
            <a:ext cx="115410" cy="13760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>
            <a:off x="3293617" y="3533312"/>
            <a:ext cx="115410" cy="13760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4" name="Rechte verbindingslijn 13"/>
          <p:cNvCxnSpPr/>
          <p:nvPr/>
        </p:nvCxnSpPr>
        <p:spPr>
          <a:xfrm flipV="1">
            <a:off x="7920361" y="4856085"/>
            <a:ext cx="2787589" cy="266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Rechthoek 14"/>
          <p:cNvSpPr/>
          <p:nvPr/>
        </p:nvSpPr>
        <p:spPr>
          <a:xfrm>
            <a:off x="8302101" y="4012707"/>
            <a:ext cx="115410" cy="87001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/>
          <p:cNvSpPr/>
          <p:nvPr/>
        </p:nvSpPr>
        <p:spPr>
          <a:xfrm>
            <a:off x="8741546" y="2707689"/>
            <a:ext cx="115410" cy="2175029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9180991" y="3506679"/>
            <a:ext cx="115410" cy="1376039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9620436" y="3169329"/>
            <a:ext cx="127246" cy="171339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/>
          <p:cNvSpPr/>
          <p:nvPr/>
        </p:nvSpPr>
        <p:spPr>
          <a:xfrm>
            <a:off x="10117586" y="4358936"/>
            <a:ext cx="118368" cy="51490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Gekromde PIJL-LINKS 19"/>
          <p:cNvSpPr/>
          <p:nvPr/>
        </p:nvSpPr>
        <p:spPr>
          <a:xfrm rot="16200000">
            <a:off x="3157710" y="968159"/>
            <a:ext cx="630314" cy="271213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2" name="Gekromde PIJL-LINKS 21"/>
          <p:cNvSpPr/>
          <p:nvPr/>
        </p:nvSpPr>
        <p:spPr>
          <a:xfrm rot="16200000">
            <a:off x="7584709" y="958534"/>
            <a:ext cx="630314" cy="2712130"/>
          </a:xfrm>
          <a:prstGeom prst="curved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1" name="Tekstvak 20"/>
          <p:cNvSpPr txBox="1"/>
          <p:nvPr/>
        </p:nvSpPr>
        <p:spPr>
          <a:xfrm>
            <a:off x="1939773" y="5370932"/>
            <a:ext cx="1695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Jaarlijks vullen onderhoudsreserve</a:t>
            </a:r>
            <a:endParaRPr lang="nl-NL" sz="1400" b="1" dirty="0"/>
          </a:p>
        </p:txBody>
      </p:sp>
      <p:sp>
        <p:nvSpPr>
          <p:cNvPr id="24" name="Tekstvak 23"/>
          <p:cNvSpPr txBox="1"/>
          <p:nvPr/>
        </p:nvSpPr>
        <p:spPr>
          <a:xfrm>
            <a:off x="5146091" y="5370932"/>
            <a:ext cx="16956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Onderhoudsreserve</a:t>
            </a:r>
            <a:endParaRPr lang="nl-NL" sz="1400" b="1" dirty="0"/>
          </a:p>
        </p:txBody>
      </p:sp>
      <p:sp>
        <p:nvSpPr>
          <p:cNvPr id="25" name="Tekstvak 24"/>
          <p:cNvSpPr txBox="1"/>
          <p:nvPr/>
        </p:nvSpPr>
        <p:spPr>
          <a:xfrm>
            <a:off x="8352409" y="5370932"/>
            <a:ext cx="1695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Jaarlijks groot onderhoud (MJOP)</a:t>
            </a:r>
            <a:endParaRPr lang="nl-NL" sz="1400" b="1" dirty="0"/>
          </a:p>
        </p:txBody>
      </p:sp>
    </p:spTree>
    <p:extLst>
      <p:ext uri="{BB962C8B-B14F-4D97-AF65-F5344CB8AC3E}">
        <p14:creationId xmlns:p14="http://schemas.microsoft.com/office/powerpoint/2010/main" val="1587386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/>
              <a:t>Sparen MJOP en kosten groot onderhoud</a:t>
            </a:r>
            <a:endParaRPr lang="nl-NL" sz="2400" b="1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080BB-6702-4CE9-89DC-BE3C81765863}" type="datetime1">
              <a:rPr lang="nl-NL" smtClean="0"/>
              <a:t>28-11-2020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21</a:t>
            </a:fld>
            <a:endParaRPr lang="nl-NL"/>
          </a:p>
        </p:txBody>
      </p:sp>
      <p:cxnSp>
        <p:nvCxnSpPr>
          <p:cNvPr id="8" name="Rechte verbindingslijn 7"/>
          <p:cNvCxnSpPr/>
          <p:nvPr/>
        </p:nvCxnSpPr>
        <p:spPr>
          <a:xfrm>
            <a:off x="3362036" y="5345956"/>
            <a:ext cx="6585528" cy="230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Rechthoek 8"/>
          <p:cNvSpPr/>
          <p:nvPr/>
        </p:nvSpPr>
        <p:spPr>
          <a:xfrm>
            <a:off x="4263344" y="2343046"/>
            <a:ext cx="115410" cy="30184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4855188" y="5228289"/>
            <a:ext cx="115410" cy="133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/>
          <p:cNvSpPr/>
          <p:nvPr/>
        </p:nvSpPr>
        <p:spPr>
          <a:xfrm>
            <a:off x="5447032" y="3088770"/>
            <a:ext cx="115410" cy="22726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6038876" y="4198479"/>
            <a:ext cx="115410" cy="11629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630719" y="4873182"/>
            <a:ext cx="130207" cy="4882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/>
          <p:cNvSpPr/>
          <p:nvPr/>
        </p:nvSpPr>
        <p:spPr>
          <a:xfrm>
            <a:off x="7222563" y="4455931"/>
            <a:ext cx="130209" cy="905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/>
          <p:cNvSpPr/>
          <p:nvPr/>
        </p:nvSpPr>
        <p:spPr>
          <a:xfrm>
            <a:off x="7814408" y="4713384"/>
            <a:ext cx="1218756" cy="648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25" name="Rechte verbindingslijn 24"/>
          <p:cNvCxnSpPr/>
          <p:nvPr/>
        </p:nvCxnSpPr>
        <p:spPr>
          <a:xfrm>
            <a:off x="3435927" y="4991903"/>
            <a:ext cx="6419273" cy="14661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6" name="Tekstvak 25"/>
          <p:cNvSpPr txBox="1"/>
          <p:nvPr/>
        </p:nvSpPr>
        <p:spPr>
          <a:xfrm>
            <a:off x="4041851" y="5361453"/>
            <a:ext cx="5569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2020</a:t>
            </a:r>
            <a:endParaRPr lang="nl-NL" sz="1400" b="1" dirty="0"/>
          </a:p>
        </p:txBody>
      </p:sp>
      <p:sp>
        <p:nvSpPr>
          <p:cNvPr id="30" name="Tekstvak 29"/>
          <p:cNvSpPr txBox="1"/>
          <p:nvPr/>
        </p:nvSpPr>
        <p:spPr>
          <a:xfrm>
            <a:off x="4634435" y="5363337"/>
            <a:ext cx="5569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2021</a:t>
            </a:r>
            <a:endParaRPr lang="nl-NL" sz="1400" b="1" dirty="0"/>
          </a:p>
        </p:txBody>
      </p:sp>
      <p:sp>
        <p:nvSpPr>
          <p:cNvPr id="31" name="Tekstvak 30"/>
          <p:cNvSpPr txBox="1"/>
          <p:nvPr/>
        </p:nvSpPr>
        <p:spPr>
          <a:xfrm>
            <a:off x="5227019" y="5365221"/>
            <a:ext cx="5569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2022</a:t>
            </a:r>
            <a:endParaRPr lang="nl-NL" sz="1400" b="1" dirty="0"/>
          </a:p>
        </p:txBody>
      </p:sp>
      <p:sp>
        <p:nvSpPr>
          <p:cNvPr id="32" name="Tekstvak 31"/>
          <p:cNvSpPr txBox="1"/>
          <p:nvPr/>
        </p:nvSpPr>
        <p:spPr>
          <a:xfrm>
            <a:off x="5819603" y="5367105"/>
            <a:ext cx="5569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2023</a:t>
            </a:r>
            <a:endParaRPr lang="nl-NL" sz="1400" b="1" dirty="0"/>
          </a:p>
        </p:txBody>
      </p:sp>
      <p:sp>
        <p:nvSpPr>
          <p:cNvPr id="33" name="Tekstvak 32"/>
          <p:cNvSpPr txBox="1"/>
          <p:nvPr/>
        </p:nvSpPr>
        <p:spPr>
          <a:xfrm>
            <a:off x="6412187" y="5368989"/>
            <a:ext cx="5569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2024</a:t>
            </a:r>
            <a:endParaRPr lang="nl-NL" sz="1400" b="1" dirty="0"/>
          </a:p>
        </p:txBody>
      </p:sp>
      <p:sp>
        <p:nvSpPr>
          <p:cNvPr id="34" name="Tekstvak 33"/>
          <p:cNvSpPr txBox="1"/>
          <p:nvPr/>
        </p:nvSpPr>
        <p:spPr>
          <a:xfrm>
            <a:off x="7004771" y="5370873"/>
            <a:ext cx="5569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2025</a:t>
            </a:r>
            <a:endParaRPr lang="nl-NL" sz="1400" b="1" dirty="0"/>
          </a:p>
        </p:txBody>
      </p:sp>
      <p:sp>
        <p:nvSpPr>
          <p:cNvPr id="35" name="Tekstvak 34"/>
          <p:cNvSpPr txBox="1"/>
          <p:nvPr/>
        </p:nvSpPr>
        <p:spPr>
          <a:xfrm>
            <a:off x="7814408" y="5396214"/>
            <a:ext cx="1394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2026 en verder</a:t>
            </a:r>
            <a:endParaRPr lang="nl-NL" sz="1400" b="1" dirty="0"/>
          </a:p>
        </p:txBody>
      </p:sp>
      <p:sp>
        <p:nvSpPr>
          <p:cNvPr id="36" name="Tekstvak 35"/>
          <p:cNvSpPr txBox="1"/>
          <p:nvPr/>
        </p:nvSpPr>
        <p:spPr>
          <a:xfrm>
            <a:off x="4874242" y="2441601"/>
            <a:ext cx="1799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Kosten MJOP per jaar</a:t>
            </a:r>
            <a:endParaRPr lang="nl-NL" sz="1400" b="1" dirty="0"/>
          </a:p>
        </p:txBody>
      </p:sp>
      <p:sp>
        <p:nvSpPr>
          <p:cNvPr id="38" name="Tekstvak 37"/>
          <p:cNvSpPr txBox="1"/>
          <p:nvPr/>
        </p:nvSpPr>
        <p:spPr>
          <a:xfrm>
            <a:off x="1424936" y="4883529"/>
            <a:ext cx="1799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Huidig sparen MJOP</a:t>
            </a:r>
            <a:endParaRPr lang="nl-NL" sz="1400" b="1" dirty="0"/>
          </a:p>
        </p:txBody>
      </p:sp>
    </p:spTree>
    <p:extLst>
      <p:ext uri="{BB962C8B-B14F-4D97-AF65-F5344CB8AC3E}">
        <p14:creationId xmlns:p14="http://schemas.microsoft.com/office/powerpoint/2010/main" val="3292891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/>
              <a:t>Ontwikkeling benodigde VVE bijdrage*</a:t>
            </a:r>
            <a:br>
              <a:rPr lang="nl-NL" sz="2400" b="1" dirty="0" smtClean="0"/>
            </a:br>
            <a:r>
              <a:rPr lang="nl-NL" sz="1600" b="1" dirty="0" smtClean="0"/>
              <a:t>(zonder voorschot stookkosten)</a:t>
            </a:r>
            <a:endParaRPr lang="nl-NL" sz="1600" b="1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5BAB-A386-4781-B88E-5E82D3FDF334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22</a:t>
            </a:fld>
            <a:endParaRPr lang="nl-NL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2752819" y="4963579"/>
            <a:ext cx="6582791" cy="133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Rechthoek 6"/>
          <p:cNvSpPr/>
          <p:nvPr/>
        </p:nvSpPr>
        <p:spPr>
          <a:xfrm>
            <a:off x="3107926" y="4357008"/>
            <a:ext cx="1304276" cy="61100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1" dirty="0" smtClean="0">
                <a:solidFill>
                  <a:schemeClr val="tx1"/>
                </a:solidFill>
              </a:rPr>
              <a:t>Beheer </a:t>
            </a:r>
            <a:r>
              <a:rPr lang="nl-NL" sz="1200" b="1" dirty="0" err="1" smtClean="0">
                <a:solidFill>
                  <a:schemeClr val="tx1"/>
                </a:solidFill>
              </a:rPr>
              <a:t>etc</a:t>
            </a:r>
            <a:endParaRPr lang="nl-NL" sz="1200" b="1" dirty="0" smtClean="0">
              <a:solidFill>
                <a:schemeClr val="tx1"/>
              </a:solidFill>
            </a:endParaRPr>
          </a:p>
          <a:p>
            <a:pPr algn="ctr"/>
            <a:r>
              <a:rPr lang="nl-NL" sz="1200" b="1" dirty="0" smtClean="0">
                <a:solidFill>
                  <a:schemeClr val="tx1"/>
                </a:solidFill>
              </a:rPr>
              <a:t>€ 63</a:t>
            </a:r>
            <a:endParaRPr lang="nl-NL" sz="1200" b="1" dirty="0">
              <a:solidFill>
                <a:schemeClr val="tx1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3231847" y="5054290"/>
            <a:ext cx="1074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2020 -2025</a:t>
            </a:r>
            <a:endParaRPr lang="nl-NL" sz="1400" b="1" dirty="0"/>
          </a:p>
        </p:txBody>
      </p:sp>
      <p:sp>
        <p:nvSpPr>
          <p:cNvPr id="14" name="Tekstvak 13"/>
          <p:cNvSpPr txBox="1"/>
          <p:nvPr/>
        </p:nvSpPr>
        <p:spPr>
          <a:xfrm>
            <a:off x="5519694" y="5054289"/>
            <a:ext cx="1074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2026 -2040</a:t>
            </a:r>
            <a:endParaRPr lang="nl-NL" sz="1400" b="1" dirty="0"/>
          </a:p>
        </p:txBody>
      </p:sp>
      <p:sp>
        <p:nvSpPr>
          <p:cNvPr id="15" name="Tekstvak 14"/>
          <p:cNvSpPr txBox="1"/>
          <p:nvPr/>
        </p:nvSpPr>
        <p:spPr>
          <a:xfrm>
            <a:off x="7583752" y="5053421"/>
            <a:ext cx="1301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2040 en verder</a:t>
            </a:r>
            <a:endParaRPr lang="nl-NL" sz="1400" b="1" dirty="0"/>
          </a:p>
        </p:txBody>
      </p:sp>
      <p:sp>
        <p:nvSpPr>
          <p:cNvPr id="16" name="Rechthoek 15"/>
          <p:cNvSpPr/>
          <p:nvPr/>
        </p:nvSpPr>
        <p:spPr>
          <a:xfrm>
            <a:off x="3114951" y="2958780"/>
            <a:ext cx="1304277" cy="13982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1" dirty="0" smtClean="0">
                <a:solidFill>
                  <a:schemeClr val="tx1"/>
                </a:solidFill>
              </a:rPr>
              <a:t>MJOP</a:t>
            </a:r>
          </a:p>
          <a:p>
            <a:pPr algn="ctr"/>
            <a:r>
              <a:rPr lang="nl-NL" sz="1200" b="1" dirty="0" smtClean="0">
                <a:solidFill>
                  <a:schemeClr val="tx1"/>
                </a:solidFill>
              </a:rPr>
              <a:t>€ 114</a:t>
            </a:r>
            <a:endParaRPr lang="nl-NL" sz="1200" b="1" dirty="0">
              <a:solidFill>
                <a:schemeClr val="tx1"/>
              </a:solidFill>
            </a:endParaRPr>
          </a:p>
        </p:txBody>
      </p:sp>
      <p:sp>
        <p:nvSpPr>
          <p:cNvPr id="17" name="Rechthoek 16"/>
          <p:cNvSpPr/>
          <p:nvPr/>
        </p:nvSpPr>
        <p:spPr>
          <a:xfrm>
            <a:off x="3114950" y="2292005"/>
            <a:ext cx="1304277" cy="6774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1" dirty="0" smtClean="0">
                <a:solidFill>
                  <a:schemeClr val="tx1"/>
                </a:solidFill>
              </a:rPr>
              <a:t>NEF lening 20 jr </a:t>
            </a:r>
          </a:p>
          <a:p>
            <a:pPr algn="ctr"/>
            <a:r>
              <a:rPr lang="nl-NL" sz="1200" b="1" dirty="0" smtClean="0">
                <a:solidFill>
                  <a:schemeClr val="tx1"/>
                </a:solidFill>
              </a:rPr>
              <a:t>€ 77</a:t>
            </a:r>
            <a:endParaRPr lang="nl-NL" sz="1200" b="1" dirty="0">
              <a:solidFill>
                <a:schemeClr val="tx1"/>
              </a:solidFill>
            </a:endParaRPr>
          </a:p>
        </p:txBody>
      </p:sp>
      <p:sp>
        <p:nvSpPr>
          <p:cNvPr id="18" name="Rechthoek 17"/>
          <p:cNvSpPr/>
          <p:nvPr/>
        </p:nvSpPr>
        <p:spPr>
          <a:xfrm>
            <a:off x="5345097" y="4357009"/>
            <a:ext cx="1304277" cy="60560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1" dirty="0" smtClean="0">
                <a:solidFill>
                  <a:schemeClr val="tx1"/>
                </a:solidFill>
              </a:rPr>
              <a:t>Beheer </a:t>
            </a:r>
            <a:r>
              <a:rPr lang="nl-NL" sz="1200" b="1" dirty="0" err="1" smtClean="0">
                <a:solidFill>
                  <a:schemeClr val="tx1"/>
                </a:solidFill>
              </a:rPr>
              <a:t>etc</a:t>
            </a:r>
            <a:endParaRPr lang="nl-NL" sz="1200" b="1" dirty="0" smtClean="0">
              <a:solidFill>
                <a:schemeClr val="tx1"/>
              </a:solidFill>
            </a:endParaRPr>
          </a:p>
          <a:p>
            <a:pPr algn="ctr"/>
            <a:r>
              <a:rPr lang="nl-NL" sz="1200" b="1" dirty="0" smtClean="0">
                <a:solidFill>
                  <a:schemeClr val="tx1"/>
                </a:solidFill>
              </a:rPr>
              <a:t>€ 63</a:t>
            </a:r>
            <a:endParaRPr lang="nl-NL" sz="1200" b="1" dirty="0">
              <a:solidFill>
                <a:schemeClr val="tx1"/>
              </a:solidFill>
            </a:endParaRPr>
          </a:p>
        </p:txBody>
      </p:sp>
      <p:sp>
        <p:nvSpPr>
          <p:cNvPr id="19" name="Rechthoek 18"/>
          <p:cNvSpPr/>
          <p:nvPr/>
        </p:nvSpPr>
        <p:spPr>
          <a:xfrm>
            <a:off x="5338071" y="3279655"/>
            <a:ext cx="1304277" cy="10773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1" dirty="0" smtClean="0">
                <a:solidFill>
                  <a:schemeClr val="tx1"/>
                </a:solidFill>
              </a:rPr>
              <a:t>MJOP</a:t>
            </a:r>
          </a:p>
          <a:p>
            <a:pPr algn="ctr"/>
            <a:r>
              <a:rPr lang="nl-NL" sz="1200" b="1" dirty="0" smtClean="0">
                <a:solidFill>
                  <a:schemeClr val="tx1"/>
                </a:solidFill>
              </a:rPr>
              <a:t>€ 95-100</a:t>
            </a:r>
            <a:endParaRPr lang="nl-NL" sz="1200" b="1" dirty="0">
              <a:solidFill>
                <a:schemeClr val="tx1"/>
              </a:solidFill>
            </a:endParaRPr>
          </a:p>
        </p:txBody>
      </p:sp>
      <p:sp>
        <p:nvSpPr>
          <p:cNvPr id="28" name="Rechthoek 27"/>
          <p:cNvSpPr/>
          <p:nvPr/>
        </p:nvSpPr>
        <p:spPr>
          <a:xfrm>
            <a:off x="7568215" y="4348308"/>
            <a:ext cx="1304277" cy="61100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1" dirty="0" smtClean="0">
                <a:solidFill>
                  <a:schemeClr val="tx1"/>
                </a:solidFill>
              </a:rPr>
              <a:t>Beheer </a:t>
            </a:r>
            <a:r>
              <a:rPr lang="nl-NL" sz="1200" b="1" dirty="0" err="1" smtClean="0">
                <a:solidFill>
                  <a:schemeClr val="tx1"/>
                </a:solidFill>
              </a:rPr>
              <a:t>etc</a:t>
            </a:r>
            <a:endParaRPr lang="nl-NL" sz="1200" b="1" dirty="0" smtClean="0">
              <a:solidFill>
                <a:schemeClr val="tx1"/>
              </a:solidFill>
            </a:endParaRPr>
          </a:p>
          <a:p>
            <a:pPr algn="ctr"/>
            <a:r>
              <a:rPr lang="nl-NL" sz="1200" b="1" dirty="0" smtClean="0">
                <a:solidFill>
                  <a:schemeClr val="tx1"/>
                </a:solidFill>
              </a:rPr>
              <a:t>€ 63</a:t>
            </a:r>
            <a:endParaRPr lang="nl-NL" sz="1200" b="1" dirty="0">
              <a:solidFill>
                <a:schemeClr val="tx1"/>
              </a:solidFill>
            </a:endParaRPr>
          </a:p>
        </p:txBody>
      </p:sp>
      <p:sp>
        <p:nvSpPr>
          <p:cNvPr id="29" name="Rechthoek 28"/>
          <p:cNvSpPr/>
          <p:nvPr/>
        </p:nvSpPr>
        <p:spPr>
          <a:xfrm>
            <a:off x="7568215" y="3443807"/>
            <a:ext cx="1304277" cy="90023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1" dirty="0" smtClean="0">
                <a:solidFill>
                  <a:schemeClr val="tx1"/>
                </a:solidFill>
              </a:rPr>
              <a:t>MJOP</a:t>
            </a:r>
          </a:p>
          <a:p>
            <a:pPr algn="ctr"/>
            <a:r>
              <a:rPr lang="nl-NL" sz="1200" b="1" dirty="0" smtClean="0">
                <a:solidFill>
                  <a:schemeClr val="tx1"/>
                </a:solidFill>
              </a:rPr>
              <a:t>€ 95-100</a:t>
            </a:r>
            <a:endParaRPr lang="nl-NL" sz="1200" b="1" dirty="0">
              <a:solidFill>
                <a:schemeClr val="tx1"/>
              </a:solidFill>
            </a:endParaRPr>
          </a:p>
        </p:txBody>
      </p:sp>
      <p:sp>
        <p:nvSpPr>
          <p:cNvPr id="30" name="Tekstvak 29"/>
          <p:cNvSpPr txBox="1"/>
          <p:nvPr/>
        </p:nvSpPr>
        <p:spPr>
          <a:xfrm>
            <a:off x="3352800" y="1974833"/>
            <a:ext cx="6724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€  254</a:t>
            </a:r>
            <a:endParaRPr lang="nl-NL" sz="1400" b="1" dirty="0"/>
          </a:p>
        </p:txBody>
      </p:sp>
      <p:sp>
        <p:nvSpPr>
          <p:cNvPr id="31" name="Tekstvak 30"/>
          <p:cNvSpPr txBox="1"/>
          <p:nvPr/>
        </p:nvSpPr>
        <p:spPr>
          <a:xfrm rot="1019341">
            <a:off x="9217126" y="1281334"/>
            <a:ext cx="2519694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b="1" dirty="0" smtClean="0"/>
              <a:t>Voorbeeld</a:t>
            </a:r>
          </a:p>
          <a:p>
            <a:pPr algn="ctr"/>
            <a:r>
              <a:rPr lang="nl-NL" b="1" dirty="0" smtClean="0"/>
              <a:t>Relativeren verhoging</a:t>
            </a:r>
          </a:p>
          <a:p>
            <a:pPr algn="ctr"/>
            <a:r>
              <a:rPr lang="nl-NL" b="1" dirty="0" smtClean="0"/>
              <a:t>VVE bijdrage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5496018" y="2244854"/>
            <a:ext cx="9883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smtClean="0"/>
              <a:t>€  235-240</a:t>
            </a:r>
            <a:endParaRPr lang="nl-NL" sz="1400" b="1" dirty="0"/>
          </a:p>
        </p:txBody>
      </p:sp>
      <p:sp>
        <p:nvSpPr>
          <p:cNvPr id="33" name="Tekstvak 32"/>
          <p:cNvSpPr txBox="1"/>
          <p:nvPr/>
        </p:nvSpPr>
        <p:spPr>
          <a:xfrm>
            <a:off x="7726162" y="3112142"/>
            <a:ext cx="988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€  160-165</a:t>
            </a:r>
            <a:endParaRPr lang="nl-NL" sz="1400" b="1" dirty="0"/>
          </a:p>
        </p:txBody>
      </p:sp>
      <p:sp>
        <p:nvSpPr>
          <p:cNvPr id="22" name="Rechthoek 21"/>
          <p:cNvSpPr/>
          <p:nvPr/>
        </p:nvSpPr>
        <p:spPr>
          <a:xfrm>
            <a:off x="5345097" y="2600038"/>
            <a:ext cx="1304277" cy="6774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1" dirty="0" smtClean="0">
                <a:solidFill>
                  <a:schemeClr val="tx1"/>
                </a:solidFill>
              </a:rPr>
              <a:t>NEF lening 20 jr </a:t>
            </a:r>
          </a:p>
          <a:p>
            <a:pPr algn="ctr"/>
            <a:r>
              <a:rPr lang="nl-NL" sz="1200" b="1" dirty="0" smtClean="0">
                <a:solidFill>
                  <a:schemeClr val="tx1"/>
                </a:solidFill>
              </a:rPr>
              <a:t>€ 77</a:t>
            </a:r>
            <a:endParaRPr lang="nl-NL" sz="1200" b="1" dirty="0">
              <a:solidFill>
                <a:schemeClr val="tx1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3107926" y="5636719"/>
            <a:ext cx="3906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/>
              <a:t>* Driekamer woning, combiketel en lening 20 jaar</a:t>
            </a:r>
            <a:endParaRPr lang="nl-NL" sz="1200" b="1" dirty="0"/>
          </a:p>
        </p:txBody>
      </p:sp>
      <p:sp>
        <p:nvSpPr>
          <p:cNvPr id="24" name="Tekstvak 23"/>
          <p:cNvSpPr txBox="1"/>
          <p:nvPr/>
        </p:nvSpPr>
        <p:spPr>
          <a:xfrm>
            <a:off x="9759516" y="3033472"/>
            <a:ext cx="127542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/>
              <a:t>Bied perspectief</a:t>
            </a:r>
            <a:r>
              <a:rPr lang="nl-NL" b="1" dirty="0" smtClean="0"/>
              <a:t>!</a:t>
            </a:r>
            <a:endParaRPr lang="nl-NL" b="1" dirty="0"/>
          </a:p>
        </p:txBody>
      </p:sp>
      <p:pic>
        <p:nvPicPr>
          <p:cNvPr id="4100" name="Picture 4" descr="Kijken Vectoren, Illustraties En Clipart - 123R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97" y="2398742"/>
            <a:ext cx="2734290" cy="273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PIJL-LINKS 25"/>
          <p:cNvSpPr/>
          <p:nvPr/>
        </p:nvSpPr>
        <p:spPr>
          <a:xfrm rot="20412244">
            <a:off x="8959315" y="2414222"/>
            <a:ext cx="548031" cy="127598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2439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/>
              <a:t>Vergelijking voor de diverse doelgroepen</a:t>
            </a:r>
            <a:endParaRPr lang="nl-NL" sz="2400" b="1" dirty="0"/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670555"/>
              </p:ext>
            </p:extLst>
          </p:nvPr>
        </p:nvGraphicFramePr>
        <p:xfrm>
          <a:off x="1287259" y="1598555"/>
          <a:ext cx="9490233" cy="4485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82068"/>
                <a:gridCol w="2536055"/>
                <a:gridCol w="2536055"/>
                <a:gridCol w="2536055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nl-NL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Eigenaar/bewoner</a:t>
                      </a:r>
                      <a:endParaRPr lang="nl-NL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Verhuurder </a:t>
                      </a:r>
                      <a:endParaRPr lang="nl-NL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Huurder </a:t>
                      </a:r>
                      <a:endParaRPr lang="nl-NL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Basis</a:t>
                      </a:r>
                    </a:p>
                    <a:p>
                      <a:endParaRPr lang="nl-NL" sz="12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dirty="0" smtClean="0">
                          <a:solidFill>
                            <a:schemeClr val="tx1"/>
                          </a:solidFill>
                        </a:rPr>
                        <a:t>Vernieuwen dak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dirty="0" smtClean="0">
                          <a:solidFill>
                            <a:schemeClr val="tx1"/>
                          </a:solidFill>
                        </a:rPr>
                        <a:t>Nieuwe CV installatie</a:t>
                      </a:r>
                      <a:endParaRPr lang="nl-NL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Acute problemen</a:t>
                      </a:r>
                      <a:r>
                        <a:rPr lang="nl-NL" sz="1200" b="1" baseline="0" dirty="0" smtClean="0">
                          <a:solidFill>
                            <a:schemeClr val="tx1"/>
                          </a:solidFill>
                        </a:rPr>
                        <a:t> worden opgelost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baseline="0" dirty="0" smtClean="0">
                          <a:solidFill>
                            <a:schemeClr val="tx1"/>
                          </a:solidFill>
                        </a:rPr>
                        <a:t>Behoorlijke stijging bijdrage op basis van huidig MJOP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baseline="0" dirty="0" smtClean="0">
                          <a:solidFill>
                            <a:schemeClr val="tx1"/>
                          </a:solidFill>
                        </a:rPr>
                        <a:t>Forse eenmalige bijdrage Probleem kozijnen wordt niet opgepakt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Acute problemen worden opgelost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baseline="0" dirty="0" smtClean="0">
                          <a:solidFill>
                            <a:schemeClr val="tx1"/>
                          </a:solidFill>
                        </a:rPr>
                        <a:t>Behoorlijke stijging bijdrage huidig MJOP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baseline="0" dirty="0" smtClean="0">
                          <a:solidFill>
                            <a:schemeClr val="tx1"/>
                          </a:solidFill>
                        </a:rPr>
                        <a:t>Forse eenmalige bijdrage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baseline="0" dirty="0" smtClean="0">
                          <a:solidFill>
                            <a:schemeClr val="tx1"/>
                          </a:solidFill>
                        </a:rPr>
                        <a:t>Probleem kozijnen wordt niet opgepakt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Vochtprobleem</a:t>
                      </a:r>
                      <a:r>
                        <a:rPr lang="nl-NL" sz="1200" b="1" baseline="0" dirty="0" smtClean="0">
                          <a:solidFill>
                            <a:schemeClr val="tx1"/>
                          </a:solidFill>
                        </a:rPr>
                        <a:t> bewoners 3</a:t>
                      </a:r>
                      <a:r>
                        <a:rPr lang="nl-NL" sz="1200" b="1" baseline="30000" dirty="0" smtClean="0">
                          <a:solidFill>
                            <a:schemeClr val="tx1"/>
                          </a:solidFill>
                        </a:rPr>
                        <a:t>de</a:t>
                      </a:r>
                      <a:r>
                        <a:rPr lang="nl-NL" sz="1200" b="1" baseline="0" dirty="0" smtClean="0">
                          <a:solidFill>
                            <a:schemeClr val="tx1"/>
                          </a:solidFill>
                        </a:rPr>
                        <a:t> verdieping wordt opgelost</a:t>
                      </a:r>
                      <a:endParaRPr lang="nl-NL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Economisch </a:t>
                      </a:r>
                    </a:p>
                    <a:p>
                      <a:endParaRPr lang="nl-NL" sz="12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dirty="0" smtClean="0">
                          <a:solidFill>
                            <a:schemeClr val="tx1"/>
                          </a:solidFill>
                        </a:rPr>
                        <a:t>Vernieuwen en isoleren</a:t>
                      </a:r>
                      <a:r>
                        <a:rPr lang="nl-NL" sz="900" b="1" baseline="0" dirty="0" smtClean="0">
                          <a:solidFill>
                            <a:schemeClr val="tx1"/>
                          </a:solidFill>
                        </a:rPr>
                        <a:t> dak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baseline="0" dirty="0" smtClean="0">
                          <a:solidFill>
                            <a:schemeClr val="tx1"/>
                          </a:solidFill>
                        </a:rPr>
                        <a:t>Spouwmuur isolatie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dirty="0" smtClean="0">
                          <a:solidFill>
                            <a:schemeClr val="tx1"/>
                          </a:solidFill>
                        </a:rPr>
                        <a:t>Vervangen pompen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nl-NL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Geen eenmalige bijdrage noodzakelijk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Iets betere isolatie en dus comfort + energiebesparing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Nog steeds behoorlijke verhoging bijdrage </a:t>
                      </a:r>
                      <a:endParaRPr lang="nl-NL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Geen eenmalige bijdrage noodzakelijk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Nog steeds behoorlijke verhoging bijdrage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nl-NL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Iets betere isolatie en dus meer comfort en minder energiekosten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Mogelijk een kleine huurverhoging</a:t>
                      </a:r>
                      <a:endParaRPr lang="nl-NL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Zeer energie zuinig</a:t>
                      </a:r>
                    </a:p>
                    <a:p>
                      <a:endParaRPr lang="nl-NL" sz="12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dirty="0" smtClean="0">
                          <a:solidFill>
                            <a:schemeClr val="tx1"/>
                          </a:solidFill>
                        </a:rPr>
                        <a:t>Vernieuwen en isoleren dak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dirty="0" smtClean="0">
                          <a:solidFill>
                            <a:schemeClr val="tx1"/>
                          </a:solidFill>
                        </a:rPr>
                        <a:t>Isoleren buitenkant muren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dirty="0" smtClean="0">
                          <a:solidFill>
                            <a:schemeClr val="tx1"/>
                          </a:solidFill>
                        </a:rPr>
                        <a:t>Vernieuwing kozijnen met hoge isolatiewaarde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dirty="0" smtClean="0">
                          <a:solidFill>
                            <a:schemeClr val="tx1"/>
                          </a:solidFill>
                        </a:rPr>
                        <a:t>Nieuwe ventilatie met warmte terugwinning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dirty="0" smtClean="0">
                          <a:solidFill>
                            <a:schemeClr val="tx1"/>
                          </a:solidFill>
                        </a:rPr>
                        <a:t>Vervangen pompen</a:t>
                      </a:r>
                      <a:endParaRPr lang="nl-NL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Acute problemen</a:t>
                      </a:r>
                      <a:r>
                        <a:rPr lang="nl-NL" sz="1200" b="1" baseline="0" dirty="0" smtClean="0">
                          <a:solidFill>
                            <a:schemeClr val="tx1"/>
                          </a:solidFill>
                        </a:rPr>
                        <a:t> en kozijnen opgelost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baseline="0" dirty="0" smtClean="0">
                          <a:solidFill>
                            <a:schemeClr val="tx1"/>
                          </a:solidFill>
                        </a:rPr>
                        <a:t>Geen eenmalige bijdrage maar wel fors hogere maandbijdrage (€ 92)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baseline="0" dirty="0" smtClean="0">
                          <a:solidFill>
                            <a:schemeClr val="tx1"/>
                          </a:solidFill>
                        </a:rPr>
                        <a:t>Meer comfort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baseline="0" dirty="0" smtClean="0">
                          <a:solidFill>
                            <a:schemeClr val="tx1"/>
                          </a:solidFill>
                        </a:rPr>
                        <a:t>Waardestijging woning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nl-NL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Acute problemen en kozijnen</a:t>
                      </a:r>
                      <a:r>
                        <a:rPr lang="nl-NL" sz="1200" b="1" baseline="0" dirty="0" smtClean="0">
                          <a:solidFill>
                            <a:schemeClr val="tx1"/>
                          </a:solidFill>
                        </a:rPr>
                        <a:t> opgelost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baseline="0" dirty="0" smtClean="0">
                          <a:solidFill>
                            <a:schemeClr val="tx1"/>
                          </a:solidFill>
                        </a:rPr>
                        <a:t>Geen eenmalige bijdrage meer maar wel fors hogere maandbijdrage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baseline="0" dirty="0" smtClean="0">
                          <a:solidFill>
                            <a:schemeClr val="tx1"/>
                          </a:solidFill>
                        </a:rPr>
                        <a:t>Huurverhoging mogelijk maar hoeveel?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baseline="0" dirty="0" smtClean="0">
                          <a:solidFill>
                            <a:schemeClr val="tx1"/>
                          </a:solidFill>
                        </a:rPr>
                        <a:t>Waardestijging woning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Veel meer comfort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Veel minder energiekosten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Wel sprake van huurverhoging, maar hoeveel?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nl-NL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kstvak 3"/>
          <p:cNvSpPr txBox="1"/>
          <p:nvPr/>
        </p:nvSpPr>
        <p:spPr>
          <a:xfrm rot="1019341">
            <a:off x="10045084" y="502498"/>
            <a:ext cx="1731146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b="1" dirty="0" smtClean="0"/>
              <a:t>TER ILLUSTRATE</a:t>
            </a:r>
            <a:endParaRPr lang="nl-NL" b="1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C2BD6-FD2E-4DD1-8C3B-523D392ACACD}" type="datetime1">
              <a:rPr lang="nl-NL" smtClean="0"/>
              <a:t>28-11-2020</a:t>
            </a:fld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58857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/>
              <a:t>Verkoopbaarheid en waarde woning:</a:t>
            </a:r>
            <a:br>
              <a:rPr lang="nl-NL" sz="2400" b="1" dirty="0" smtClean="0"/>
            </a:br>
            <a:r>
              <a:rPr lang="nl-NL" sz="2400" b="1" dirty="0" smtClean="0"/>
              <a:t/>
            </a:r>
            <a:br>
              <a:rPr lang="nl-NL" sz="2400" b="1" dirty="0" smtClean="0"/>
            </a:br>
            <a:r>
              <a:rPr lang="nl-NL" sz="2000" b="1" dirty="0" smtClean="0"/>
              <a:t>Voor welke woning zou je als koper (het meest) interesse hebben?</a:t>
            </a:r>
            <a:endParaRPr lang="nl-NL" sz="2000" b="1" dirty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48732"/>
              </p:ext>
            </p:extLst>
          </p:nvPr>
        </p:nvGraphicFramePr>
        <p:xfrm>
          <a:off x="1184748" y="1690688"/>
          <a:ext cx="9822503" cy="45872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78091"/>
                <a:gridCol w="2409945"/>
                <a:gridCol w="2409945"/>
                <a:gridCol w="31245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Mogelijke tekst </a:t>
                      </a:r>
                      <a:r>
                        <a:rPr lang="nl-NL" sz="1200" b="1" dirty="0" err="1" smtClean="0">
                          <a:solidFill>
                            <a:schemeClr val="tx1"/>
                          </a:solidFill>
                        </a:rPr>
                        <a:t>Funda</a:t>
                      </a:r>
                      <a:endParaRPr lang="nl-NL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Basis</a:t>
                      </a:r>
                      <a:endParaRPr lang="nl-NL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Economisch</a:t>
                      </a:r>
                      <a:endParaRPr lang="nl-NL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b="1" dirty="0" smtClean="0">
                          <a:solidFill>
                            <a:schemeClr val="tx1"/>
                          </a:solidFill>
                        </a:rPr>
                        <a:t>Zeer energie zuinig</a:t>
                      </a:r>
                      <a:endParaRPr lang="nl-NL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1200" b="1" dirty="0" smtClean="0"/>
                        <a:t>Woonlasten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/>
                        <a:t>Bijdrage VVE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/>
                        <a:t>Voorschot verwarming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200" b="1" dirty="0" smtClean="0"/>
                        <a:t>Bijdrage Energie bespaar lening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nl-NL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200" b="1" dirty="0" smtClean="0"/>
                    </a:p>
                    <a:p>
                      <a:pPr algn="ctr"/>
                      <a:r>
                        <a:rPr lang="nl-NL" sz="1200" b="1" dirty="0" smtClean="0"/>
                        <a:t>€</a:t>
                      </a:r>
                      <a:r>
                        <a:rPr lang="nl-NL" sz="1200" b="1" baseline="0" dirty="0" smtClean="0"/>
                        <a:t> 200</a:t>
                      </a:r>
                    </a:p>
                    <a:p>
                      <a:pPr algn="ctr"/>
                      <a:r>
                        <a:rPr lang="nl-NL" sz="1200" b="1" baseline="0" dirty="0" smtClean="0"/>
                        <a:t>€   95</a:t>
                      </a:r>
                      <a:endParaRPr lang="nl-NL" sz="1200" b="1" dirty="0" smtClean="0"/>
                    </a:p>
                    <a:p>
                      <a:pPr algn="ctr"/>
                      <a:endParaRPr lang="nl-NL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200" b="1" dirty="0" smtClean="0"/>
                    </a:p>
                    <a:p>
                      <a:pPr algn="ctr"/>
                      <a:r>
                        <a:rPr lang="nl-NL" sz="1200" b="1" dirty="0" smtClean="0"/>
                        <a:t>€ 190</a:t>
                      </a:r>
                    </a:p>
                    <a:p>
                      <a:pPr algn="ctr"/>
                      <a:r>
                        <a:rPr lang="nl-NL" sz="1200" b="1" dirty="0" smtClean="0"/>
                        <a:t>€  60</a:t>
                      </a:r>
                    </a:p>
                    <a:p>
                      <a:pPr algn="ctr"/>
                      <a:r>
                        <a:rPr lang="nl-NL" sz="1200" b="1" dirty="0" smtClean="0"/>
                        <a:t>€  45</a:t>
                      </a:r>
                      <a:endParaRPr lang="nl-NL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200" b="1" dirty="0" smtClean="0"/>
                    </a:p>
                    <a:p>
                      <a:pPr algn="ctr"/>
                      <a:r>
                        <a:rPr lang="nl-NL" sz="1200" b="1" dirty="0" smtClean="0"/>
                        <a:t>€ 145</a:t>
                      </a:r>
                    </a:p>
                    <a:p>
                      <a:pPr algn="ctr"/>
                      <a:r>
                        <a:rPr lang="nl-NL" sz="1200" b="1" dirty="0" smtClean="0"/>
                        <a:t>€   20</a:t>
                      </a:r>
                    </a:p>
                    <a:p>
                      <a:pPr algn="ctr"/>
                      <a:r>
                        <a:rPr lang="nl-NL" sz="1200" b="1" dirty="0" smtClean="0"/>
                        <a:t>€ 205</a:t>
                      </a:r>
                      <a:endParaRPr lang="nl-NL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nl-NL" sz="1200" b="1" smtClean="0"/>
                        <a:t>Energielabel</a:t>
                      </a:r>
                      <a:r>
                        <a:rPr lang="nl-NL" sz="1200" b="1" baseline="0" smtClean="0"/>
                        <a:t> (indicatie)</a:t>
                      </a:r>
                      <a:endParaRPr lang="nl-NL" sz="1200" b="1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b="1" smtClean="0"/>
                        <a:t>E/F</a:t>
                      </a:r>
                      <a:endParaRPr lang="nl-NL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b="1" dirty="0" smtClean="0"/>
                        <a:t>C/D</a:t>
                      </a:r>
                      <a:endParaRPr lang="nl-NL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b="1" smtClean="0"/>
                        <a:t>A/B</a:t>
                      </a:r>
                      <a:endParaRPr lang="nl-NL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1200" b="1" dirty="0" smtClean="0"/>
                        <a:t>Toelichting </a:t>
                      </a:r>
                      <a:endParaRPr lang="nl-NL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200" b="1" dirty="0" smtClean="0"/>
                        <a:t>Het dak van dit bijzondere complex is onlangs vernieuwd en van isolatie voorzien.</a:t>
                      </a:r>
                    </a:p>
                    <a:p>
                      <a:r>
                        <a:rPr lang="nl-NL" sz="1200" b="1" dirty="0" smtClean="0"/>
                        <a:t>Op termijn is vernieuwing van de kozijnen te verwachten</a:t>
                      </a:r>
                      <a:endParaRPr lang="nl-NL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200" b="1" dirty="0" smtClean="0"/>
                        <a:t>Het dak is onlangs</a:t>
                      </a:r>
                      <a:r>
                        <a:rPr lang="nl-NL" sz="1200" b="1" baseline="0" dirty="0" smtClean="0"/>
                        <a:t> vernieuwd en samen met de spouwmuur van isolatie voorzien.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1" dirty="0" smtClean="0"/>
                        <a:t>Op termijn is vernieuwing van de kozijnen te verwachten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1" dirty="0" smtClean="0"/>
                        <a:t>De woningen</a:t>
                      </a:r>
                      <a:r>
                        <a:rPr lang="nl-NL" sz="1200" b="1" baseline="0" dirty="0" smtClean="0"/>
                        <a:t> zijn onlangs zeer energiezuinig gemaakt door dak, muren, ramen en kozijnen van hoogwaardige isolatie te voorzien (“beter dan nieuwbouw”, A++). Ook voldoet het aan hoge normen aan CO2 uitstoot.</a:t>
                      </a:r>
                    </a:p>
                    <a:p>
                      <a:r>
                        <a:rPr lang="nl-NL" sz="1200" b="1" baseline="0" dirty="0" smtClean="0"/>
                        <a:t>Het gebouw heeft een vernieuwd aanzicht gekregen en is voor de komende 30–50 jaar weer helemaal op orde. </a:t>
                      </a:r>
                    </a:p>
                    <a:p>
                      <a:r>
                        <a:rPr lang="nl-NL" sz="1200" b="1" baseline="0" dirty="0" smtClean="0"/>
                        <a:t>Het rentedeel van de Energie bespaar lening is aftrekbaar voor de belasting voor kopers die het appartement zelf gaan bewonen.</a:t>
                      </a:r>
                    </a:p>
                    <a:p>
                      <a:endParaRPr lang="nl-NL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1200" b="1" dirty="0" smtClean="0"/>
                        <a:t>Vraagprijs (denkbeeldig)</a:t>
                      </a:r>
                      <a:endParaRPr lang="nl-NL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b="1" dirty="0" smtClean="0"/>
                        <a:t>€ 130.000</a:t>
                      </a:r>
                      <a:endParaRPr lang="nl-NL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b="1" dirty="0" smtClean="0"/>
                        <a:t>€ 135.000</a:t>
                      </a:r>
                      <a:endParaRPr lang="nl-NL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200" b="1" dirty="0" smtClean="0"/>
                        <a:t>€ 145.000</a:t>
                      </a:r>
                      <a:endParaRPr lang="nl-NL" sz="12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kstvak 5"/>
          <p:cNvSpPr txBox="1"/>
          <p:nvPr/>
        </p:nvSpPr>
        <p:spPr>
          <a:xfrm rot="1019341">
            <a:off x="10034933" y="570454"/>
            <a:ext cx="2196305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b="1" dirty="0" smtClean="0"/>
              <a:t>Gedachte voorbeeld</a:t>
            </a:r>
            <a:endParaRPr lang="nl-NL" b="1" dirty="0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02540-8903-4244-93E9-79DC02405E25}" type="datetime1">
              <a:rPr lang="nl-NL" smtClean="0"/>
              <a:t>28-11-2020</a:t>
            </a:fld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524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gebouw, buiten, boom, gras&#10;&#10;Automatisch gegenereerde beschrijving">
            <a:extLst>
              <a:ext uri="{FF2B5EF4-FFF2-40B4-BE49-F238E27FC236}">
                <a16:creationId xmlns:a16="http://schemas.microsoft.com/office/drawing/2014/main" xmlns="" id="{F98AF531-5C72-4E54-B2B7-F4D9A89634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0880" y="2417680"/>
            <a:ext cx="4385898" cy="3289423"/>
          </a:xfrm>
          <a:prstGeom prst="rect">
            <a:avLst/>
          </a:prstGeom>
        </p:spPr>
      </p:pic>
      <p:sp>
        <p:nvSpPr>
          <p:cNvPr id="30" name="Tekstvak 29"/>
          <p:cNvSpPr txBox="1"/>
          <p:nvPr/>
        </p:nvSpPr>
        <p:spPr>
          <a:xfrm>
            <a:off x="8611371" y="3675062"/>
            <a:ext cx="1664053" cy="929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33" dirty="0"/>
              <a:t>Warmtewinst </a:t>
            </a:r>
            <a:r>
              <a:rPr lang="en-GB" sz="1270" dirty="0"/>
              <a:t>(</a:t>
            </a:r>
            <a:r>
              <a:rPr lang="nl-NL" sz="1270" dirty="0"/>
              <a:t>zoninstraling en interne warmtelast; apparaten, mensen)</a:t>
            </a:r>
          </a:p>
        </p:txBody>
      </p:sp>
      <p:cxnSp>
        <p:nvCxnSpPr>
          <p:cNvPr id="18" name="Gekromde verbindingslijn 36"/>
          <p:cNvCxnSpPr>
            <a:cxnSpLocks/>
          </p:cNvCxnSpPr>
          <p:nvPr/>
        </p:nvCxnSpPr>
        <p:spPr>
          <a:xfrm rot="16200000" flipV="1">
            <a:off x="7562776" y="2404381"/>
            <a:ext cx="680755" cy="2"/>
          </a:xfrm>
          <a:prstGeom prst="curvedConnector3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gebouw: warmtestromen, verliezen en winsten</a:t>
            </a:r>
            <a:endParaRPr lang="nl-NL" sz="2903" dirty="0">
              <a:solidFill>
                <a:srgbClr val="FF0000"/>
              </a:solidFill>
            </a:endParaRPr>
          </a:p>
        </p:txBody>
      </p:sp>
      <p:sp>
        <p:nvSpPr>
          <p:cNvPr id="20" name="Zon 19"/>
          <p:cNvSpPr/>
          <p:nvPr/>
        </p:nvSpPr>
        <p:spPr>
          <a:xfrm>
            <a:off x="8572270" y="2064004"/>
            <a:ext cx="1270013" cy="1270013"/>
          </a:xfrm>
          <a:prstGeom prst="su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33"/>
          </a:p>
        </p:txBody>
      </p:sp>
      <p:sp>
        <p:nvSpPr>
          <p:cNvPr id="21" name="Tekstvak 20"/>
          <p:cNvSpPr txBox="1"/>
          <p:nvPr/>
        </p:nvSpPr>
        <p:spPr>
          <a:xfrm>
            <a:off x="4507334" y="1900373"/>
            <a:ext cx="1536875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633" dirty="0"/>
              <a:t>Dak 20%</a:t>
            </a:r>
          </a:p>
        </p:txBody>
      </p:sp>
      <p:sp>
        <p:nvSpPr>
          <p:cNvPr id="22" name="Tekstvak 21"/>
          <p:cNvSpPr txBox="1"/>
          <p:nvPr/>
        </p:nvSpPr>
        <p:spPr>
          <a:xfrm>
            <a:off x="1404009" y="3276005"/>
            <a:ext cx="2284103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633" dirty="0"/>
              <a:t>Glas en kozijnen 40%</a:t>
            </a:r>
          </a:p>
        </p:txBody>
      </p:sp>
      <p:sp>
        <p:nvSpPr>
          <p:cNvPr id="23" name="Tekstvak 22"/>
          <p:cNvSpPr txBox="1"/>
          <p:nvPr/>
        </p:nvSpPr>
        <p:spPr>
          <a:xfrm>
            <a:off x="4205211" y="6086243"/>
            <a:ext cx="2347615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633" dirty="0"/>
              <a:t>Vloer 9%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988384" y="5103972"/>
            <a:ext cx="2985565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633" dirty="0"/>
              <a:t>Gevel - dichte delen 18%</a:t>
            </a:r>
          </a:p>
        </p:txBody>
      </p:sp>
      <p:cxnSp>
        <p:nvCxnSpPr>
          <p:cNvPr id="26" name="Rechte verbindingslijn met pijl 25"/>
          <p:cNvCxnSpPr>
            <a:cxnSpLocks/>
          </p:cNvCxnSpPr>
          <p:nvPr/>
        </p:nvCxnSpPr>
        <p:spPr>
          <a:xfrm flipH="1">
            <a:off x="7961832" y="2873733"/>
            <a:ext cx="875057" cy="1005527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met pijl 30"/>
          <p:cNvCxnSpPr>
            <a:cxnSpLocks/>
          </p:cNvCxnSpPr>
          <p:nvPr/>
        </p:nvCxnSpPr>
        <p:spPr>
          <a:xfrm flipH="1" flipV="1">
            <a:off x="3784776" y="3498666"/>
            <a:ext cx="1127828" cy="57307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kromde verbindingslijn 36"/>
          <p:cNvCxnSpPr>
            <a:cxnSpLocks/>
          </p:cNvCxnSpPr>
          <p:nvPr/>
        </p:nvCxnSpPr>
        <p:spPr>
          <a:xfrm rot="5400000" flipH="1" flipV="1">
            <a:off x="5054703" y="2695353"/>
            <a:ext cx="849239" cy="11521"/>
          </a:xfrm>
          <a:prstGeom prst="curvedConnector3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/>
          <p:cNvCxnSpPr>
            <a:cxnSpLocks/>
          </p:cNvCxnSpPr>
          <p:nvPr/>
        </p:nvCxnSpPr>
        <p:spPr>
          <a:xfrm>
            <a:off x="3936286" y="3080394"/>
            <a:ext cx="1062612" cy="59466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kstvak 38"/>
          <p:cNvSpPr txBox="1"/>
          <p:nvPr/>
        </p:nvSpPr>
        <p:spPr>
          <a:xfrm>
            <a:off x="1390401" y="2860635"/>
            <a:ext cx="2284103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633" dirty="0"/>
              <a:t>Infiltratie 7%</a:t>
            </a:r>
          </a:p>
        </p:txBody>
      </p:sp>
      <p:sp>
        <p:nvSpPr>
          <p:cNvPr id="17" name="Tekstvak 20"/>
          <p:cNvSpPr txBox="1"/>
          <p:nvPr/>
        </p:nvSpPr>
        <p:spPr>
          <a:xfrm>
            <a:off x="6713327" y="1747038"/>
            <a:ext cx="1858944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633" dirty="0"/>
              <a:t>Ventilatie 5%</a:t>
            </a:r>
          </a:p>
        </p:txBody>
      </p:sp>
      <p:sp>
        <p:nvSpPr>
          <p:cNvPr id="34" name="Tekstvak 29"/>
          <p:cNvSpPr txBox="1"/>
          <p:nvPr/>
        </p:nvSpPr>
        <p:spPr>
          <a:xfrm>
            <a:off x="7903153" y="6007386"/>
            <a:ext cx="2278762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33" dirty="0"/>
              <a:t>Netto warmtevraag voor verwarming</a:t>
            </a:r>
            <a:endParaRPr lang="nl-NL" sz="1270" dirty="0"/>
          </a:p>
        </p:txBody>
      </p:sp>
      <p:cxnSp>
        <p:nvCxnSpPr>
          <p:cNvPr id="27" name="Rechte verbindingslijn met pijl 34">
            <a:extLst>
              <a:ext uri="{FF2B5EF4-FFF2-40B4-BE49-F238E27FC236}">
                <a16:creationId xmlns:a16="http://schemas.microsoft.com/office/drawing/2014/main" xmlns="" id="{9762C90E-C804-4A43-9C3D-2A2436F5F7F0}"/>
              </a:ext>
            </a:extLst>
          </p:cNvPr>
          <p:cNvCxnSpPr>
            <a:cxnSpLocks/>
          </p:cNvCxnSpPr>
          <p:nvPr/>
        </p:nvCxnSpPr>
        <p:spPr>
          <a:xfrm flipH="1">
            <a:off x="3994077" y="4324426"/>
            <a:ext cx="1324093" cy="100209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kromde verbindingslijn 42">
            <a:extLst>
              <a:ext uri="{FF2B5EF4-FFF2-40B4-BE49-F238E27FC236}">
                <a16:creationId xmlns:a16="http://schemas.microsoft.com/office/drawing/2014/main" xmlns="" id="{AB18A932-1CEC-4334-93FE-608467EB001A}"/>
              </a:ext>
            </a:extLst>
          </p:cNvPr>
          <p:cNvCxnSpPr>
            <a:cxnSpLocks/>
          </p:cNvCxnSpPr>
          <p:nvPr/>
        </p:nvCxnSpPr>
        <p:spPr>
          <a:xfrm rot="5400000">
            <a:off x="5615986" y="5109096"/>
            <a:ext cx="1361545" cy="512135"/>
          </a:xfrm>
          <a:prstGeom prst="curvedConnector3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23">
            <a:extLst>
              <a:ext uri="{FF2B5EF4-FFF2-40B4-BE49-F238E27FC236}">
                <a16:creationId xmlns:a16="http://schemas.microsoft.com/office/drawing/2014/main" xmlns="" id="{EDE28C1E-CB66-4545-9B31-EF9B4ED9734D}"/>
              </a:ext>
            </a:extLst>
          </p:cNvPr>
          <p:cNvSpPr txBox="1"/>
          <p:nvPr/>
        </p:nvSpPr>
        <p:spPr>
          <a:xfrm>
            <a:off x="988384" y="5812585"/>
            <a:ext cx="2985565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633" dirty="0"/>
              <a:t>Koudebruggen 2%</a:t>
            </a:r>
          </a:p>
        </p:txBody>
      </p:sp>
      <p:cxnSp>
        <p:nvCxnSpPr>
          <p:cNvPr id="25" name="Rechte verbindingslijn met pijl 34">
            <a:extLst>
              <a:ext uri="{FF2B5EF4-FFF2-40B4-BE49-F238E27FC236}">
                <a16:creationId xmlns:a16="http://schemas.microsoft.com/office/drawing/2014/main" xmlns="" id="{7313F2F9-8369-4C80-B216-1AFC825C052F}"/>
              </a:ext>
            </a:extLst>
          </p:cNvPr>
          <p:cNvCxnSpPr>
            <a:cxnSpLocks/>
          </p:cNvCxnSpPr>
          <p:nvPr/>
        </p:nvCxnSpPr>
        <p:spPr>
          <a:xfrm flipH="1">
            <a:off x="3994077" y="4742330"/>
            <a:ext cx="1552692" cy="1255435"/>
          </a:xfrm>
          <a:prstGeom prst="straightConnector1">
            <a:avLst/>
          </a:prstGeom>
          <a:ln w="57150">
            <a:solidFill>
              <a:srgbClr val="E2671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55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8050"/>
          </a:xfrm>
        </p:spPr>
        <p:txBody>
          <a:bodyPr>
            <a:normAutofit/>
          </a:bodyPr>
          <a:lstStyle/>
          <a:p>
            <a:pPr algn="ctr"/>
            <a:r>
              <a:rPr lang="nl-NL" sz="2400" b="1" dirty="0" smtClean="0"/>
              <a:t>Ter introductie (2/2)</a:t>
            </a:r>
            <a:endParaRPr lang="nl-NL" sz="24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69150" y="1825625"/>
            <a:ext cx="6284650" cy="4351338"/>
          </a:xfrm>
        </p:spPr>
        <p:txBody>
          <a:bodyPr>
            <a:normAutofit/>
          </a:bodyPr>
          <a:lstStyle/>
          <a:p>
            <a:endParaRPr lang="nl-NL" sz="1800" b="1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8E114-BE4C-48A2-A176-EB1EA76C8A26}" type="datetime1">
              <a:rPr lang="nl-NL" smtClean="0"/>
              <a:t>28-11-2020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3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738" y="1825625"/>
            <a:ext cx="2744252" cy="3636961"/>
          </a:xfrm>
          <a:prstGeom prst="rect">
            <a:avLst/>
          </a:prstGeom>
        </p:spPr>
      </p:pic>
      <p:graphicFrame>
        <p:nvGraphicFramePr>
          <p:cNvPr id="8" name="Tabe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12043"/>
              </p:ext>
            </p:extLst>
          </p:nvPr>
        </p:nvGraphicFramePr>
        <p:xfrm>
          <a:off x="4801834" y="1397725"/>
          <a:ext cx="6313010" cy="50292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631301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800" b="1" dirty="0" smtClean="0"/>
                        <a:t>VVE Socratesstraat 140-206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27 woningen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Gebouw is van 1962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Voormalig zusterhuis van Clara ziekenhuis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In 2000 verkocht en gesplitst in 27 woningen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VVE opgericht in 2003 met € 0 in reservepot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Relatief lage VVE bijdragen en financiële tegenslagen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Structureel te weinig groot onderhoud en te kleine reservepot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Groot alarm begin 2019</a:t>
                      </a:r>
                    </a:p>
                    <a:p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9301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Afbeeldingsresultaat voor poppetje tekening | Coloring pages, People  coloring pages, Feelings activit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448" y="3063517"/>
            <a:ext cx="1166672" cy="164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/>
              <a:t>Wat is er gerealiseerd</a:t>
            </a:r>
            <a:endParaRPr lang="nl-NL" sz="2400" b="1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9BF08-5FDE-4E4A-9EA7-0D6DB06919C5}" type="datetime1">
              <a:rPr lang="nl-NL" smtClean="0"/>
              <a:t>28-11-2020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4</a:t>
            </a:fld>
            <a:endParaRPr lang="nl-NL"/>
          </a:p>
        </p:txBody>
      </p:sp>
      <p:graphicFrame>
        <p:nvGraphicFramePr>
          <p:cNvPr id="8" name="Tabe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737388"/>
              </p:ext>
            </p:extLst>
          </p:nvPr>
        </p:nvGraphicFramePr>
        <p:xfrm>
          <a:off x="1179210" y="1682385"/>
          <a:ext cx="3764132" cy="4363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7641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1600" b="1" dirty="0" smtClean="0">
                          <a:solidFill>
                            <a:schemeClr val="tx1"/>
                          </a:solidFill>
                        </a:rPr>
                        <a:t>Situatie januari 2019</a:t>
                      </a:r>
                      <a:endParaRPr lang="nl-NL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dirty="0" smtClean="0"/>
                        <a:t>Structureel</a:t>
                      </a:r>
                      <a:r>
                        <a:rPr lang="nl-NL" sz="1600" b="1" baseline="0" dirty="0" smtClean="0"/>
                        <a:t> achterstallig onderhoud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Acute problemen met dak, riolering en collectieve CV installatie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€ 100 à 150.000 tekort voor oplossen acute problemen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Eenmalige bijdrage  van € 5 à 6000 nodig)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Geen MJOP en onvoldoende reserveringen voor toekomstig onderhoud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VVE bijdrage al 7 jaar onveranderd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Onderhoud door 2 betrokken bewoners (“klein onderhoud plus”)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Onvoldragen bestuur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Leden VVE niet betrokken en vol onbegrip en kritiek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PIJL-RECHTS 10"/>
          <p:cNvSpPr/>
          <p:nvPr/>
        </p:nvSpPr>
        <p:spPr>
          <a:xfrm>
            <a:off x="5674311" y="2129102"/>
            <a:ext cx="541538" cy="3320248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13" name="Tabel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470156"/>
              </p:ext>
            </p:extLst>
          </p:nvPr>
        </p:nvGraphicFramePr>
        <p:xfrm>
          <a:off x="7107315" y="1682385"/>
          <a:ext cx="3764132" cy="4363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7641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1600" b="1" dirty="0" smtClean="0">
                          <a:solidFill>
                            <a:schemeClr val="tx1"/>
                          </a:solidFill>
                        </a:rPr>
                        <a:t>Situatie november 2020</a:t>
                      </a:r>
                      <a:endParaRPr lang="nl-NL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dirty="0" smtClean="0"/>
                        <a:t>Acute onderhoud duurzaam opgelost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Eenmalige bijdrage voorkomen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Financiering met 20 jarige NEF lening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600" b="1" baseline="0" dirty="0" smtClean="0"/>
                        <a:t>MJOP met benodigde dotatie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VVE bijdrage bijna verdubbeld naar       € 254 per maand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Grote besparing stookkosten door isolatie en betere gasprijzen (40 à 50%)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Meer wooncomfort bewoners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Hogere verkoopwaarde woningen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Professionalisering VVE organisatie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Betrokken en tevreden bewoners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b="1" baseline="0" dirty="0" smtClean="0"/>
                        <a:t>Voldoende reserve voor groot onderhoud 2021 (aanpak houtrot en schilderbeurt, aanpak betonrot en nieuwe vloerafdekking galerijen)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 descr="Bang - Tante Marlo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43" y="3228915"/>
            <a:ext cx="837478" cy="125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540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/>
              <a:t>Wat zijn belangrijke stappen geweest?</a:t>
            </a:r>
            <a:endParaRPr lang="nl-NL" sz="24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81400" y="1825625"/>
            <a:ext cx="7772400" cy="4351338"/>
          </a:xfrm>
        </p:spPr>
        <p:txBody>
          <a:bodyPr>
            <a:normAutofit/>
          </a:bodyPr>
          <a:lstStyle/>
          <a:p>
            <a:endParaRPr lang="nl-NL" sz="1800" dirty="0"/>
          </a:p>
          <a:p>
            <a:endParaRPr lang="nl-NL" sz="1800" dirty="0" smtClean="0"/>
          </a:p>
          <a:p>
            <a:endParaRPr lang="nl-NL" sz="18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7D91-9588-455D-9DBC-DE3D262D3F23}" type="datetime1">
              <a:rPr lang="nl-NL" smtClean="0"/>
              <a:t>28-11-2020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5</a:t>
            </a:fld>
            <a:endParaRPr lang="nl-NL"/>
          </a:p>
        </p:txBody>
      </p:sp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096819"/>
              </p:ext>
            </p:extLst>
          </p:nvPr>
        </p:nvGraphicFramePr>
        <p:xfrm>
          <a:off x="2529151" y="1601470"/>
          <a:ext cx="7671292" cy="475488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7671292"/>
              </a:tblGrid>
              <a:tr h="370840">
                <a:tc>
                  <a:txBody>
                    <a:bodyPr/>
                    <a:lstStyle/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Creëren van draagvlak bij de diverse stakeholders</a:t>
                      </a:r>
                    </a:p>
                    <a:p>
                      <a:pPr lvl="1"/>
                      <a:r>
                        <a:rPr lang="nl-NL" sz="1800" b="1" dirty="0" smtClean="0"/>
                        <a:t>Eigenaar/bewoners</a:t>
                      </a:r>
                    </a:p>
                    <a:p>
                      <a:pPr lvl="1"/>
                      <a:r>
                        <a:rPr lang="nl-NL" sz="1800" b="1" dirty="0" smtClean="0"/>
                        <a:t>Beleggers/verhuurders</a:t>
                      </a:r>
                    </a:p>
                    <a:p>
                      <a:pPr lvl="1"/>
                      <a:r>
                        <a:rPr lang="nl-NL" sz="1800" b="1" dirty="0" smtClean="0"/>
                        <a:t>Bestuur VVE</a:t>
                      </a:r>
                    </a:p>
                    <a:p>
                      <a:pPr lvl="1"/>
                      <a:r>
                        <a:rPr lang="nl-NL" sz="1800" b="1" dirty="0" smtClean="0"/>
                        <a:t>Beheerder </a:t>
                      </a:r>
                      <a:r>
                        <a:rPr lang="nl-NL" sz="1800" b="1" dirty="0" smtClean="0"/>
                        <a:t>(Adviesbureau de Jong)</a:t>
                      </a:r>
                      <a:endParaRPr lang="nl-NL" sz="1800" b="1" dirty="0" smtClean="0"/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Creëren van gevoel van urgentie en benadrukken van  de voordelen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Aandacht hebben voor en wegnemen van onbegrip en kritieken leden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Verwerven externe ondersteuning (VVE010) en financiering (NEF en Subsidie)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Optuigen van een goed projectteam voor het realiseren van de maatregelen</a:t>
                      </a:r>
                    </a:p>
                    <a:p>
                      <a:endParaRPr lang="nl-NL" sz="1800" b="1" dirty="0" smtClean="0"/>
                    </a:p>
                    <a:p>
                      <a:r>
                        <a:rPr lang="nl-NL" sz="1800" b="1" dirty="0" smtClean="0"/>
                        <a:t>En vooral: de snelheid erin houden en volhouden</a:t>
                      </a:r>
                    </a:p>
                    <a:p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8437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/>
              <a:t>Vier fundamentele keuzes</a:t>
            </a:r>
            <a:endParaRPr lang="nl-NL" sz="2400" b="1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73A6-B1B0-4AC2-8320-EE31A9FB496E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6</a:t>
            </a:fld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6690064" y="2361460"/>
            <a:ext cx="2693633" cy="140660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kstvak 15"/>
          <p:cNvSpPr txBox="1"/>
          <p:nvPr/>
        </p:nvSpPr>
        <p:spPr>
          <a:xfrm>
            <a:off x="7388433" y="2742466"/>
            <a:ext cx="1696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/>
              <a:t>Mate van verduurzaming</a:t>
            </a:r>
            <a:endParaRPr lang="nl-NL" sz="1600" b="1" dirty="0"/>
          </a:p>
        </p:txBody>
      </p:sp>
      <p:pic>
        <p:nvPicPr>
          <p:cNvPr id="1026" name="Picture 2" descr="Cartoon jongen vragen — Stockvector © ronleishman #139514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404" y="1315768"/>
            <a:ext cx="2033370" cy="244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vaal 17"/>
          <p:cNvSpPr/>
          <p:nvPr/>
        </p:nvSpPr>
        <p:spPr>
          <a:xfrm>
            <a:off x="3559206" y="2321965"/>
            <a:ext cx="2693633" cy="140660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4241266" y="2732878"/>
            <a:ext cx="1696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/>
              <a:t>Aard van verduurzaming</a:t>
            </a:r>
            <a:endParaRPr lang="nl-NL" sz="1600" b="1" dirty="0"/>
          </a:p>
        </p:txBody>
      </p:sp>
      <p:sp>
        <p:nvSpPr>
          <p:cNvPr id="20" name="Ovaal 19"/>
          <p:cNvSpPr/>
          <p:nvPr/>
        </p:nvSpPr>
        <p:spPr>
          <a:xfrm>
            <a:off x="3559206" y="4058521"/>
            <a:ext cx="2693633" cy="140660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Tekstvak 20"/>
          <p:cNvSpPr txBox="1"/>
          <p:nvPr/>
        </p:nvSpPr>
        <p:spPr>
          <a:xfrm>
            <a:off x="4139933" y="4457684"/>
            <a:ext cx="1899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/>
              <a:t>Aard van warmtevoorziening</a:t>
            </a:r>
            <a:endParaRPr lang="nl-NL" sz="1600" b="1" dirty="0"/>
          </a:p>
        </p:txBody>
      </p:sp>
      <p:sp>
        <p:nvSpPr>
          <p:cNvPr id="22" name="Ovaal 21"/>
          <p:cNvSpPr/>
          <p:nvPr/>
        </p:nvSpPr>
        <p:spPr>
          <a:xfrm>
            <a:off x="6690064" y="4102196"/>
            <a:ext cx="2693633" cy="140660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Tekstvak 22"/>
          <p:cNvSpPr txBox="1"/>
          <p:nvPr/>
        </p:nvSpPr>
        <p:spPr>
          <a:xfrm>
            <a:off x="7305192" y="4413296"/>
            <a:ext cx="1696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/>
              <a:t>Lening </a:t>
            </a:r>
          </a:p>
          <a:p>
            <a:r>
              <a:rPr lang="nl-NL" sz="1600" b="1" dirty="0" smtClean="0"/>
              <a:t>15 of 20 jaar</a:t>
            </a:r>
            <a:endParaRPr lang="nl-NL" sz="1600" b="1" dirty="0"/>
          </a:p>
        </p:txBody>
      </p:sp>
    </p:spTree>
    <p:extLst>
      <p:ext uri="{BB962C8B-B14F-4D97-AF65-F5344CB8AC3E}">
        <p14:creationId xmlns:p14="http://schemas.microsoft.com/office/powerpoint/2010/main" val="938356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/>
              <a:t>Keuze aard van verduurzaming</a:t>
            </a:r>
            <a:endParaRPr lang="nl-NL" sz="2400" b="1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BE14-586D-4F89-B6D9-C4D580576D50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7</a:t>
            </a:fld>
            <a:endParaRPr lang="nl-NL"/>
          </a:p>
        </p:txBody>
      </p:sp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702478"/>
              </p:ext>
            </p:extLst>
          </p:nvPr>
        </p:nvGraphicFramePr>
        <p:xfrm>
          <a:off x="1581458" y="1573531"/>
          <a:ext cx="4008762" cy="1529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00876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1400" b="1" dirty="0" smtClean="0">
                          <a:solidFill>
                            <a:schemeClr val="tx1"/>
                          </a:solidFill>
                        </a:rPr>
                        <a:t>Verduurzaming als doel</a:t>
                      </a:r>
                      <a:endParaRPr lang="nl-NL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 b="1" dirty="0" smtClean="0">
                          <a:solidFill>
                            <a:schemeClr val="tx1"/>
                          </a:solidFill>
                        </a:rPr>
                        <a:t>Maximaliseren energielabel</a:t>
                      </a:r>
                      <a:r>
                        <a:rPr lang="nl-NL" sz="1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400" b="1" dirty="0" smtClean="0">
                          <a:solidFill>
                            <a:schemeClr val="tx1"/>
                          </a:solidFill>
                        </a:rPr>
                        <a:t>gegeven beschikbare middelen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400" b="1" dirty="0" smtClean="0">
                          <a:solidFill>
                            <a:schemeClr val="tx1"/>
                          </a:solidFill>
                        </a:rPr>
                        <a:t>Voorkeur voor meest duurzame en milieuvriendelijke oplossingen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nl-NL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PIJL-OMLAAG 6"/>
          <p:cNvSpPr/>
          <p:nvPr/>
        </p:nvSpPr>
        <p:spPr>
          <a:xfrm>
            <a:off x="4147721" y="3658106"/>
            <a:ext cx="3896557" cy="54153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9" name="Tabe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683506"/>
              </p:ext>
            </p:extLst>
          </p:nvPr>
        </p:nvGraphicFramePr>
        <p:xfrm>
          <a:off x="6333478" y="1568768"/>
          <a:ext cx="4008762" cy="1529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00876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1400" b="1" dirty="0" smtClean="0">
                          <a:solidFill>
                            <a:schemeClr val="tx1"/>
                          </a:solidFill>
                        </a:rPr>
                        <a:t>Verduurzaming als middel</a:t>
                      </a:r>
                      <a:endParaRPr lang="nl-NL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 b="1" dirty="0" smtClean="0">
                          <a:solidFill>
                            <a:schemeClr val="tx1"/>
                          </a:solidFill>
                        </a:rPr>
                        <a:t>Minimaliseren woonlasten per maand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 b="1" dirty="0" smtClean="0">
                          <a:solidFill>
                            <a:schemeClr val="tx1"/>
                          </a:solidFill>
                        </a:rPr>
                        <a:t>Verduurzaming</a:t>
                      </a:r>
                      <a:r>
                        <a:rPr lang="nl-NL" sz="1400" b="1" baseline="0" dirty="0" smtClean="0">
                          <a:solidFill>
                            <a:schemeClr val="tx1"/>
                          </a:solidFill>
                        </a:rPr>
                        <a:t> als dit leidt tot lagere woonlasten of oplossen van problemen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400" b="1" baseline="0" dirty="0" smtClean="0">
                          <a:solidFill>
                            <a:schemeClr val="tx1"/>
                          </a:solidFill>
                        </a:rPr>
                        <a:t>Voorkeur voor verduurzaming als dit kostenneutraal is</a:t>
                      </a:r>
                      <a:endParaRPr lang="nl-NL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Ovaal 9"/>
          <p:cNvSpPr/>
          <p:nvPr/>
        </p:nvSpPr>
        <p:spPr>
          <a:xfrm>
            <a:off x="3431958" y="4453891"/>
            <a:ext cx="5328080" cy="151190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" name="Tekstvak 11"/>
          <p:cNvSpPr txBox="1"/>
          <p:nvPr/>
        </p:nvSpPr>
        <p:spPr>
          <a:xfrm>
            <a:off x="4038600" y="4695221"/>
            <a:ext cx="48653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b="1" dirty="0" smtClean="0"/>
              <a:t>Leden hebben een kleine portemonnee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b="1" dirty="0" smtClean="0"/>
              <a:t>MJOP gaat al veel geld kosten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b="1" dirty="0" smtClean="0"/>
              <a:t>Oplossen acute problemen zonder bijbetaling is belangrijk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b="1" dirty="0" smtClean="0"/>
              <a:t>Verduurzaming als middel is meest passend</a:t>
            </a:r>
            <a:endParaRPr lang="nl-NL" sz="1400" b="1" dirty="0"/>
          </a:p>
        </p:txBody>
      </p:sp>
      <p:pic>
        <p:nvPicPr>
          <p:cNvPr id="15" name="Afbeelding 14" descr="Afbeelding met visitekaartje, tekst&#10;&#10;Automatisch gegenereerde beschrijving">
            <a:extLst>
              <a:ext uri="{FF2B5EF4-FFF2-40B4-BE49-F238E27FC236}">
                <a16:creationId xmlns:a16="http://schemas.microsoft.com/office/drawing/2014/main" xmlns="" id="{775AE0E5-1427-4CC1-A3EF-396F412B22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93" b="20047"/>
          <a:stretch/>
        </p:blipFill>
        <p:spPr>
          <a:xfrm rot="21188043">
            <a:off x="527722" y="3251997"/>
            <a:ext cx="2409054" cy="1343406"/>
          </a:xfrm>
          <a:prstGeom prst="rect">
            <a:avLst/>
          </a:prstGeom>
        </p:spPr>
      </p:pic>
      <p:pic>
        <p:nvPicPr>
          <p:cNvPr id="5124" name="Picture 4" descr="Hoe typ je een euroteken op je Mac? - iCrea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3296" y="3587561"/>
            <a:ext cx="682625" cy="68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oe typ je een euroteken op je Mac? - iCrea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946" y="3771266"/>
            <a:ext cx="683826" cy="68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kstvak 13"/>
          <p:cNvSpPr txBox="1"/>
          <p:nvPr/>
        </p:nvSpPr>
        <p:spPr>
          <a:xfrm>
            <a:off x="9366680" y="4329819"/>
            <a:ext cx="12754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/>
              <a:t>Per maand</a:t>
            </a:r>
            <a:endParaRPr lang="nl-NL" b="1" dirty="0"/>
          </a:p>
        </p:txBody>
      </p:sp>
      <p:sp>
        <p:nvSpPr>
          <p:cNvPr id="18" name="Tekstvak 17"/>
          <p:cNvSpPr txBox="1"/>
          <p:nvPr/>
        </p:nvSpPr>
        <p:spPr>
          <a:xfrm rot="1019341">
            <a:off x="9313750" y="392722"/>
            <a:ext cx="1806434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b="1" dirty="0" smtClean="0"/>
              <a:t>Vier fundamentele keuzes</a:t>
            </a:r>
            <a:endParaRPr lang="nl-NL" b="1" dirty="0"/>
          </a:p>
        </p:txBody>
      </p:sp>
      <p:sp>
        <p:nvSpPr>
          <p:cNvPr id="19" name="PIJL-LINKS 18"/>
          <p:cNvSpPr/>
          <p:nvPr/>
        </p:nvSpPr>
        <p:spPr>
          <a:xfrm rot="20412244">
            <a:off x="10467755" y="2348330"/>
            <a:ext cx="548031" cy="127598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8616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/>
              <a:t>Keuze mate van verduurzaming</a:t>
            </a:r>
            <a:endParaRPr lang="nl-NL" sz="2400" b="1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487AD-F739-4AA2-90AD-76C8F7B660D1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8</a:t>
            </a:fld>
            <a:endParaRPr lang="nl-NL"/>
          </a:p>
        </p:txBody>
      </p:sp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852868"/>
              </p:ext>
            </p:extLst>
          </p:nvPr>
        </p:nvGraphicFramePr>
        <p:xfrm>
          <a:off x="4260542" y="2011691"/>
          <a:ext cx="1705252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05252"/>
              </a:tblGrid>
              <a:tr h="798415">
                <a:tc>
                  <a:txBody>
                    <a:bodyPr/>
                    <a:lstStyle/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Basis</a:t>
                      </a:r>
                      <a:r>
                        <a:rPr lang="nl-NL" sz="1400" baseline="0" dirty="0" smtClean="0">
                          <a:solidFill>
                            <a:schemeClr val="tx1"/>
                          </a:solidFill>
                        </a:rPr>
                        <a:t> scenario</a:t>
                      </a:r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8" name="Tabe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779097"/>
              </p:ext>
            </p:extLst>
          </p:nvPr>
        </p:nvGraphicFramePr>
        <p:xfrm>
          <a:off x="4260542" y="3196535"/>
          <a:ext cx="1705252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05252"/>
              </a:tblGrid>
              <a:tr h="798415">
                <a:tc>
                  <a:txBody>
                    <a:bodyPr/>
                    <a:lstStyle/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Economisch scenario</a:t>
                      </a:r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9" name="Tabe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931047"/>
              </p:ext>
            </p:extLst>
          </p:nvPr>
        </p:nvGraphicFramePr>
        <p:xfrm>
          <a:off x="4260542" y="4381379"/>
          <a:ext cx="1705252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05252"/>
              </a:tblGrid>
              <a:tr h="798415">
                <a:tc>
                  <a:txBody>
                    <a:bodyPr/>
                    <a:lstStyle/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Zeer Energie zuinige pakket</a:t>
                      </a:r>
                      <a:r>
                        <a:rPr lang="nl-NL" sz="1400" baseline="0" dirty="0" smtClean="0">
                          <a:solidFill>
                            <a:schemeClr val="tx1"/>
                          </a:solidFill>
                        </a:rPr>
                        <a:t> (ZEP)</a:t>
                      </a:r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0" name="Tabel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303106"/>
              </p:ext>
            </p:extLst>
          </p:nvPr>
        </p:nvGraphicFramePr>
        <p:xfrm>
          <a:off x="6987467" y="2007547"/>
          <a:ext cx="2493884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93884"/>
              </a:tblGrid>
              <a:tr h="7984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Alleen acute problemen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Eenmalige bijdrage  € 5500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Stijging woonasten € 30/</a:t>
                      </a:r>
                      <a:r>
                        <a:rPr lang="nl-NL" sz="1400" dirty="0" err="1" smtClean="0">
                          <a:solidFill>
                            <a:schemeClr val="tx1"/>
                          </a:solidFill>
                        </a:rPr>
                        <a:t>mnd</a:t>
                      </a:r>
                      <a:endParaRPr lang="nl-NL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1" name="Tabel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194598"/>
              </p:ext>
            </p:extLst>
          </p:nvPr>
        </p:nvGraphicFramePr>
        <p:xfrm>
          <a:off x="6987467" y="3192391"/>
          <a:ext cx="2493884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93884"/>
              </a:tblGrid>
              <a:tr h="798415">
                <a:tc>
                  <a:txBody>
                    <a:bodyPr/>
                    <a:lstStyle/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Acute problemen opgelost</a:t>
                      </a:r>
                    </a:p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Isolatie dak</a:t>
                      </a:r>
                      <a:r>
                        <a:rPr lang="nl-NL" sz="1400" baseline="0" dirty="0" smtClean="0">
                          <a:solidFill>
                            <a:schemeClr val="tx1"/>
                          </a:solidFill>
                        </a:rPr>
                        <a:t> en spouw</a:t>
                      </a:r>
                    </a:p>
                    <a:p>
                      <a:r>
                        <a:rPr lang="nl-NL" sz="1400" baseline="0" dirty="0" smtClean="0">
                          <a:solidFill>
                            <a:schemeClr val="tx1"/>
                          </a:solidFill>
                        </a:rPr>
                        <a:t>Stijging woonlasten € 73/</a:t>
                      </a:r>
                      <a:r>
                        <a:rPr lang="nl-NL" sz="1400" baseline="0" dirty="0" err="1" smtClean="0">
                          <a:solidFill>
                            <a:schemeClr val="tx1"/>
                          </a:solidFill>
                        </a:rPr>
                        <a:t>mnd</a:t>
                      </a:r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2" name="Tabel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17422"/>
              </p:ext>
            </p:extLst>
          </p:nvPr>
        </p:nvGraphicFramePr>
        <p:xfrm>
          <a:off x="6987467" y="4377235"/>
          <a:ext cx="2493884" cy="944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93884"/>
              </a:tblGrid>
              <a:tr h="798415">
                <a:tc>
                  <a:txBody>
                    <a:bodyPr/>
                    <a:lstStyle/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Zeer energiezuinige schil</a:t>
                      </a:r>
                    </a:p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Dak, gevel, HR+++, kozijnen</a:t>
                      </a:r>
                    </a:p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Stijging woonlasten € 84/</a:t>
                      </a:r>
                      <a:r>
                        <a:rPr lang="nl-NL" sz="1400" dirty="0" err="1" smtClean="0">
                          <a:solidFill>
                            <a:schemeClr val="tx1"/>
                          </a:solidFill>
                        </a:rPr>
                        <a:t>mnd</a:t>
                      </a:r>
                      <a:endParaRPr lang="nl-NL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Eenmalig € 10 à 20.000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14" name="Rechte verbindingslijn met pijl 13"/>
          <p:cNvCxnSpPr>
            <a:endCxn id="11" idx="1"/>
          </p:cNvCxnSpPr>
          <p:nvPr/>
        </p:nvCxnSpPr>
        <p:spPr>
          <a:xfrm flipV="1">
            <a:off x="5965794" y="3591598"/>
            <a:ext cx="1021673" cy="41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/>
          <p:cNvCxnSpPr/>
          <p:nvPr/>
        </p:nvCxnSpPr>
        <p:spPr>
          <a:xfrm flipV="1">
            <a:off x="5965794" y="4780586"/>
            <a:ext cx="1021673" cy="41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met pijl 15"/>
          <p:cNvCxnSpPr/>
          <p:nvPr/>
        </p:nvCxnSpPr>
        <p:spPr>
          <a:xfrm flipV="1">
            <a:off x="5965794" y="2400365"/>
            <a:ext cx="1021673" cy="41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JL-LINKS 23"/>
          <p:cNvSpPr/>
          <p:nvPr/>
        </p:nvSpPr>
        <p:spPr>
          <a:xfrm rot="16200000">
            <a:off x="1648677" y="3418483"/>
            <a:ext cx="3172248" cy="34622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Tekstvak 24"/>
          <p:cNvSpPr txBox="1"/>
          <p:nvPr/>
        </p:nvSpPr>
        <p:spPr>
          <a:xfrm>
            <a:off x="10169291" y="3307870"/>
            <a:ext cx="1606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/>
              <a:t>Gekozen als meest haalbare</a:t>
            </a:r>
            <a:endParaRPr lang="nl-NL" b="1" dirty="0"/>
          </a:p>
        </p:txBody>
      </p:sp>
      <p:sp>
        <p:nvSpPr>
          <p:cNvPr id="27" name="Tekstvak 26"/>
          <p:cNvSpPr txBox="1"/>
          <p:nvPr/>
        </p:nvSpPr>
        <p:spPr>
          <a:xfrm rot="1019341">
            <a:off x="9313750" y="392722"/>
            <a:ext cx="1806434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b="1" dirty="0" smtClean="0"/>
              <a:t>Vier fundamentele keuzes</a:t>
            </a:r>
            <a:endParaRPr lang="nl-NL" b="1" dirty="0"/>
          </a:p>
        </p:txBody>
      </p:sp>
      <p:sp>
        <p:nvSpPr>
          <p:cNvPr id="26" name="Tekstvak 25"/>
          <p:cNvSpPr txBox="1"/>
          <p:nvPr/>
        </p:nvSpPr>
        <p:spPr>
          <a:xfrm>
            <a:off x="1974542" y="3192391"/>
            <a:ext cx="1606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/>
              <a:t>Steeds duurzamer</a:t>
            </a:r>
            <a:endParaRPr lang="nl-NL" b="1" dirty="0"/>
          </a:p>
        </p:txBody>
      </p:sp>
      <p:sp>
        <p:nvSpPr>
          <p:cNvPr id="29" name="PIJL-LINKS 28"/>
          <p:cNvSpPr/>
          <p:nvPr/>
        </p:nvSpPr>
        <p:spPr>
          <a:xfrm rot="20412244">
            <a:off x="9418148" y="2702592"/>
            <a:ext cx="548031" cy="127598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6539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/>
              <a:t>Keuze aard van warmtevoorziening</a:t>
            </a:r>
            <a:endParaRPr lang="nl-NL" sz="2400" b="1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4DD3-5853-4D09-9FF6-18C1063797EB}" type="datetime1">
              <a:rPr lang="nl-NL" smtClean="0"/>
              <a:t>28-11-2020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A4A3-16EE-4FB6-9A39-2A778A5BD113}" type="slidenum">
              <a:rPr lang="nl-NL" smtClean="0"/>
              <a:t>9</a:t>
            </a:fld>
            <a:endParaRPr lang="nl-NL"/>
          </a:p>
        </p:txBody>
      </p:sp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126291"/>
              </p:ext>
            </p:extLst>
          </p:nvPr>
        </p:nvGraphicFramePr>
        <p:xfrm>
          <a:off x="4260542" y="2011691"/>
          <a:ext cx="1705252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05252"/>
              </a:tblGrid>
              <a:tr h="798415">
                <a:tc>
                  <a:txBody>
                    <a:bodyPr/>
                    <a:lstStyle/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Blokverwarming (CV)</a:t>
                      </a:r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8" name="Tabe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101393"/>
              </p:ext>
            </p:extLst>
          </p:nvPr>
        </p:nvGraphicFramePr>
        <p:xfrm>
          <a:off x="4260542" y="3196535"/>
          <a:ext cx="1705252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05252"/>
              </a:tblGrid>
              <a:tr h="798415">
                <a:tc>
                  <a:txBody>
                    <a:bodyPr/>
                    <a:lstStyle/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Stadsverwarming </a:t>
                      </a:r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9" name="Tabe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917822"/>
              </p:ext>
            </p:extLst>
          </p:nvPr>
        </p:nvGraphicFramePr>
        <p:xfrm>
          <a:off x="4260542" y="4381379"/>
          <a:ext cx="1705252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05252"/>
              </a:tblGrid>
              <a:tr h="798415">
                <a:tc>
                  <a:txBody>
                    <a:bodyPr/>
                    <a:lstStyle/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Combiketel in woningen</a:t>
                      </a:r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0" name="Tabel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507255"/>
              </p:ext>
            </p:extLst>
          </p:nvPr>
        </p:nvGraphicFramePr>
        <p:xfrm>
          <a:off x="6987467" y="2007547"/>
          <a:ext cx="2493884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93884"/>
              </a:tblGrid>
              <a:tr h="7984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Vervanging door gelijksoortige ketels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Stijging woonlasten € 81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1" name="Tabel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670088"/>
              </p:ext>
            </p:extLst>
          </p:nvPr>
        </p:nvGraphicFramePr>
        <p:xfrm>
          <a:off x="6987467" y="3192391"/>
          <a:ext cx="2493884" cy="7984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93884"/>
              </a:tblGrid>
              <a:tr h="798415">
                <a:tc>
                  <a:txBody>
                    <a:bodyPr/>
                    <a:lstStyle/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Vervanging door</a:t>
                      </a:r>
                      <a:r>
                        <a:rPr lang="nl-NL" sz="1400" baseline="0" dirty="0" smtClean="0">
                          <a:solidFill>
                            <a:schemeClr val="tx1"/>
                          </a:solidFill>
                        </a:rPr>
                        <a:t> centrale unit stadsverwarming</a:t>
                      </a:r>
                    </a:p>
                    <a:p>
                      <a:r>
                        <a:rPr lang="nl-NL" sz="1400" baseline="0" dirty="0" smtClean="0">
                          <a:solidFill>
                            <a:schemeClr val="tx1"/>
                          </a:solidFill>
                        </a:rPr>
                        <a:t>Stijging woonlasten € 80</a:t>
                      </a:r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2" name="Tabel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317179"/>
              </p:ext>
            </p:extLst>
          </p:nvPr>
        </p:nvGraphicFramePr>
        <p:xfrm>
          <a:off x="6987467" y="4377235"/>
          <a:ext cx="2493884" cy="944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93884"/>
              </a:tblGrid>
              <a:tr h="798415">
                <a:tc>
                  <a:txBody>
                    <a:bodyPr/>
                    <a:lstStyle/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Combiketel in woningen</a:t>
                      </a:r>
                    </a:p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Vervangt ketelhok, geiser en/of boiler</a:t>
                      </a:r>
                    </a:p>
                    <a:p>
                      <a:r>
                        <a:rPr lang="nl-NL" sz="1400" dirty="0" smtClean="0">
                          <a:solidFill>
                            <a:schemeClr val="tx1"/>
                          </a:solidFill>
                        </a:rPr>
                        <a:t>Stijging woonlasten € 56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14" name="Rechte verbindingslijn met pijl 13"/>
          <p:cNvCxnSpPr>
            <a:endCxn id="11" idx="1"/>
          </p:cNvCxnSpPr>
          <p:nvPr/>
        </p:nvCxnSpPr>
        <p:spPr>
          <a:xfrm flipV="1">
            <a:off x="5965794" y="3591598"/>
            <a:ext cx="1021673" cy="41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/>
          <p:cNvCxnSpPr/>
          <p:nvPr/>
        </p:nvCxnSpPr>
        <p:spPr>
          <a:xfrm flipV="1">
            <a:off x="5965794" y="4780586"/>
            <a:ext cx="1021673" cy="41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met pijl 15"/>
          <p:cNvCxnSpPr/>
          <p:nvPr/>
        </p:nvCxnSpPr>
        <p:spPr>
          <a:xfrm flipV="1">
            <a:off x="5965794" y="2400365"/>
            <a:ext cx="1021673" cy="41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/>
          <p:cNvSpPr txBox="1"/>
          <p:nvPr/>
        </p:nvSpPr>
        <p:spPr>
          <a:xfrm>
            <a:off x="10101558" y="4007462"/>
            <a:ext cx="17102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/>
              <a:t>Gekozen vanwege de vele voordelen: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b="1" dirty="0" smtClean="0"/>
              <a:t>Laagste €€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b="1" dirty="0" smtClean="0"/>
              <a:t>Zelf regelen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b="1" dirty="0" smtClean="0"/>
              <a:t>Ook tapwater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b="1" dirty="0" smtClean="0"/>
              <a:t>Tussenstap voor toekomst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b="1" dirty="0" smtClean="0"/>
          </a:p>
        </p:txBody>
      </p:sp>
      <p:pic>
        <p:nvPicPr>
          <p:cNvPr id="6146" name="Picture 2" descr="Stadsverwarming inregelen | Met slimme Thermostaat | Feenstr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805" y="3269081"/>
            <a:ext cx="2190111" cy="738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emeha Tzerra Ace 24C CW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74" y="4007462"/>
            <a:ext cx="1607649" cy="180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PIJL-LINKS 26"/>
          <p:cNvSpPr/>
          <p:nvPr/>
        </p:nvSpPr>
        <p:spPr>
          <a:xfrm rot="20412244">
            <a:off x="9440376" y="3858132"/>
            <a:ext cx="548031" cy="127598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8" name="Tijdelijke aanduiding voor afbeelding 7" descr="Afbeelding met gebouw, binnen&#10;&#10;Automatisch gegenereerde beschrijving">
            <a:extLst>
              <a:ext uri="{FF2B5EF4-FFF2-40B4-BE49-F238E27FC236}">
                <a16:creationId xmlns:a16="http://schemas.microsoft.com/office/drawing/2014/main" xmlns="" id="{BD4829BE-6CF7-48F8-AF8F-4C4FC32167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79174" y="1394975"/>
            <a:ext cx="2292736" cy="1431764"/>
          </a:xfrm>
          <a:prstGeom prst="rect">
            <a:avLst/>
          </a:prstGeom>
        </p:spPr>
      </p:pic>
      <p:sp>
        <p:nvSpPr>
          <p:cNvPr id="21" name="Tekstvak 20"/>
          <p:cNvSpPr txBox="1"/>
          <p:nvPr/>
        </p:nvSpPr>
        <p:spPr>
          <a:xfrm rot="1019341">
            <a:off x="9313750" y="392722"/>
            <a:ext cx="1806434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b="1" dirty="0" smtClean="0"/>
              <a:t>Vier fundamentele keuzes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13101029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63900</TotalTime>
  <Words>1528</Words>
  <Application>Microsoft Office PowerPoint</Application>
  <PresentationFormat>Breedbeeld</PresentationFormat>
  <Paragraphs>428</Paragraphs>
  <Slides>25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Wingdings</vt:lpstr>
      <vt:lpstr>Kantoorthema</vt:lpstr>
      <vt:lpstr>Verduurzaming als versneller voor inlopen achterstallig groot onderhoud </vt:lpstr>
      <vt:lpstr>Ter introductie (1/2)</vt:lpstr>
      <vt:lpstr>Ter introductie (2/2)</vt:lpstr>
      <vt:lpstr>Wat is er gerealiseerd</vt:lpstr>
      <vt:lpstr>Wat zijn belangrijke stappen geweest?</vt:lpstr>
      <vt:lpstr>Vier fundamentele keuzes</vt:lpstr>
      <vt:lpstr>Keuze aard van verduurzaming</vt:lpstr>
      <vt:lpstr>Keuze mate van verduurzaming</vt:lpstr>
      <vt:lpstr>Keuze aard van warmtevoorziening</vt:lpstr>
      <vt:lpstr>Keuze 15 of 20 jarige NEF lening</vt:lpstr>
      <vt:lpstr>Lessons learned</vt:lpstr>
      <vt:lpstr>PowerPoint-presentatie</vt:lpstr>
      <vt:lpstr>Bijlagen </vt:lpstr>
      <vt:lpstr>Combiketel logische stap? …   JA!</vt:lpstr>
      <vt:lpstr>PowerPoint-presentatie</vt:lpstr>
      <vt:lpstr>PowerPoint-presentatie</vt:lpstr>
      <vt:lpstr>PowerPoint-presentatie</vt:lpstr>
      <vt:lpstr>Waar gaat ons geld heen? (1/2)</vt:lpstr>
      <vt:lpstr>Waar gaat ons geld heen? (2/2)</vt:lpstr>
      <vt:lpstr>Sparen voor groot onderhoud (MJOP)</vt:lpstr>
      <vt:lpstr>Sparen MJOP en kosten groot onderhoud</vt:lpstr>
      <vt:lpstr>Ontwikkeling benodigde VVE bijdrage* (zonder voorschot stookkosten)</vt:lpstr>
      <vt:lpstr>Vergelijking voor de diverse doelgroepen</vt:lpstr>
      <vt:lpstr>Verkoopbaarheid en waarde woning:  Voor welke woning zou je als koper (het meest) interesse hebben?</vt:lpstr>
      <vt:lpstr>Het gebouw: warmtestromen, verliezen en winsten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Overwegingen bij scenario keuze groot onderhoud VVE Socratesstraat 140-206</dc:title>
  <dc:creator>Kees Baars</dc:creator>
  <cp:lastModifiedBy>Kees Baars</cp:lastModifiedBy>
  <cp:revision>354</cp:revision>
  <cp:lastPrinted>2020-03-02T11:02:08Z</cp:lastPrinted>
  <dcterms:created xsi:type="dcterms:W3CDTF">2019-06-16T10:46:33Z</dcterms:created>
  <dcterms:modified xsi:type="dcterms:W3CDTF">2020-11-28T10:40:15Z</dcterms:modified>
</cp:coreProperties>
</file>